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67" r:id="rId2"/>
    <p:sldId id="283" r:id="rId3"/>
    <p:sldId id="333" r:id="rId4"/>
    <p:sldId id="257" r:id="rId5"/>
    <p:sldId id="258" r:id="rId6"/>
    <p:sldId id="260" r:id="rId7"/>
    <p:sldId id="261" r:id="rId8"/>
    <p:sldId id="263" r:id="rId9"/>
    <p:sldId id="262" r:id="rId10"/>
    <p:sldId id="265" r:id="rId11"/>
    <p:sldId id="264" r:id="rId12"/>
    <p:sldId id="328" r:id="rId13"/>
    <p:sldId id="330" r:id="rId14"/>
    <p:sldId id="332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825"/>
    <a:srgbClr val="084368"/>
    <a:srgbClr val="052B42"/>
    <a:srgbClr val="094F73"/>
    <a:srgbClr val="28698A"/>
    <a:srgbClr val="626AB9"/>
    <a:srgbClr val="D8D8DA"/>
    <a:srgbClr val="E9EAEB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0" autoAdjust="0"/>
  </p:normalViewPr>
  <p:slideViewPr>
    <p:cSldViewPr>
      <p:cViewPr varScale="1">
        <p:scale>
          <a:sx n="52" d="100"/>
          <a:sy n="52" d="100"/>
        </p:scale>
        <p:origin x="64" y="644"/>
      </p:cViewPr>
      <p:guideLst>
        <p:guide orient="horz" pos="2088"/>
        <p:guide pos="2880"/>
      </p:guideLst>
    </p:cSldViewPr>
  </p:slideViewPr>
  <p:outlineViewPr>
    <p:cViewPr>
      <p:scale>
        <a:sx n="33" d="100"/>
        <a:sy n="33" d="100"/>
      </p:scale>
      <p:origin x="0" y="9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BEC86-0379-4CD4-B3D5-F3F0E29976DB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A490D-2898-46FC-A852-C48FA433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8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4B3EDB-8382-45D5-8221-B365F662175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A494B2-C447-45FE-8EDE-05663F37C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53000" y="0"/>
            <a:ext cx="4191000" cy="5143500"/>
          </a:xfrm>
          <a:prstGeom prst="rect">
            <a:avLst/>
          </a:prstGeom>
          <a:solidFill>
            <a:srgbClr val="D71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1069182"/>
            <a:ext cx="3505200" cy="1102519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168275" indent="0"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3714750"/>
            <a:ext cx="2209800" cy="131445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609600" y="459581"/>
            <a:ext cx="3733800" cy="241696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64" y="3486150"/>
            <a:ext cx="1550083" cy="962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90" y="4716552"/>
            <a:ext cx="737620" cy="2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7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noform logo white.png">
            <a:extLst>
              <a:ext uri="{FF2B5EF4-FFF2-40B4-BE49-F238E27FC236}">
                <a16:creationId xmlns:a16="http://schemas.microsoft.com/office/drawing/2014/main" id="{AAAAE895-8812-0945-A8E9-457C99891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43" y="260609"/>
            <a:ext cx="2235164" cy="628167"/>
          </a:xfrm>
          <a:prstGeom prst="rect">
            <a:avLst/>
          </a:prstGeom>
        </p:spPr>
      </p:pic>
      <p:pic>
        <p:nvPicPr>
          <p:cNvPr id="16" name="Picture 15" descr="Nanoform logo white.png">
            <a:extLst>
              <a:ext uri="{FF2B5EF4-FFF2-40B4-BE49-F238E27FC236}">
                <a16:creationId xmlns:a16="http://schemas.microsoft.com/office/drawing/2014/main" id="{83F63F99-8C1A-1F46-A809-B9DC425962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43" y="260609"/>
            <a:ext cx="2235164" cy="628167"/>
          </a:xfrm>
          <a:prstGeom prst="rect">
            <a:avLst/>
          </a:prstGeom>
        </p:spPr>
      </p:pic>
      <p:pic>
        <p:nvPicPr>
          <p:cNvPr id="2" name="Picture 1" descr="Socma graphic no 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94" y="139817"/>
            <a:ext cx="2050932" cy="4863866"/>
          </a:xfrm>
          <a:prstGeom prst="rect">
            <a:avLst/>
          </a:prstGeom>
        </p:spPr>
      </p:pic>
      <p:pic>
        <p:nvPicPr>
          <p:cNvPr id="3" name="Picture 2" descr="Socma logo 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5" y="1973065"/>
            <a:ext cx="3646787" cy="1059217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88706" y="4050278"/>
            <a:ext cx="468081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1725" b="1" i="0">
                <a:solidFill>
                  <a:srgbClr val="B1B3B6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ocma graphic no line 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48" y="30893"/>
            <a:ext cx="472853" cy="1122405"/>
          </a:xfrm>
          <a:prstGeom prst="rect">
            <a:avLst/>
          </a:prstGeom>
        </p:spPr>
      </p:pic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172031AC-521E-2B4C-AF95-9C9A8A3829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0979" y="1373322"/>
            <a:ext cx="8095744" cy="2862778"/>
          </a:xfrm>
          <a:prstGeom prst="rect">
            <a:avLst/>
          </a:prstGeom>
        </p:spPr>
        <p:txBody>
          <a:bodyPr vert="horz" lIns="0" tIns="0" rIns="0" bIns="0"/>
          <a:lstStyle>
            <a:lvl1pPr marL="0" indent="-171450">
              <a:lnSpc>
                <a:spcPts val="1725"/>
              </a:lnSpc>
              <a:spcBef>
                <a:spcPts val="1125"/>
              </a:spcBef>
              <a:buClr>
                <a:srgbClr val="10069F"/>
              </a:buClr>
              <a:buFont typeface="Arial"/>
              <a:buChar char="•"/>
              <a:defRPr sz="165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1pPr>
            <a:lvl2pPr marL="171450" indent="171450">
              <a:lnSpc>
                <a:spcPts val="1725"/>
              </a:lnSpc>
              <a:spcBef>
                <a:spcPts val="1125"/>
              </a:spcBef>
              <a:buClr>
                <a:srgbClr val="49C5B1"/>
              </a:buClr>
              <a:defRPr sz="165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2pPr>
            <a:lvl3pPr indent="-54864">
              <a:lnSpc>
                <a:spcPts val="1575"/>
              </a:lnSpc>
              <a:spcBef>
                <a:spcPts val="750"/>
              </a:spcBef>
              <a:defRPr sz="1500">
                <a:solidFill>
                  <a:srgbClr val="808285"/>
                </a:solidFill>
                <a:latin typeface="Verdana"/>
                <a:cs typeface="Verdana"/>
              </a:defRPr>
            </a:lvl3pPr>
            <a:lvl4pPr indent="-54864">
              <a:lnSpc>
                <a:spcPts val="1575"/>
              </a:lnSpc>
              <a:spcBef>
                <a:spcPts val="750"/>
              </a:spcBef>
              <a:defRPr sz="1500">
                <a:solidFill>
                  <a:srgbClr val="808285"/>
                </a:solidFill>
                <a:latin typeface="Verdana"/>
                <a:cs typeface="Verdana"/>
              </a:defRPr>
            </a:lvl4pPr>
            <a:lvl5pPr indent="-54864">
              <a:lnSpc>
                <a:spcPts val="1575"/>
              </a:lnSpc>
              <a:spcBef>
                <a:spcPts val="750"/>
              </a:spcBef>
              <a:defRPr sz="1500">
                <a:solidFill>
                  <a:srgbClr val="808285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itle Placeholder 9">
            <a:extLst>
              <a:ext uri="{FF2B5EF4-FFF2-40B4-BE49-F238E27FC236}">
                <a16:creationId xmlns:a16="http://schemas.microsoft.com/office/drawing/2014/main" id="{4E6C1D9A-5219-AE4D-A585-DFECC9A7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75"/>
            <a:ext cx="4715868" cy="94364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sz="2100" b="1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Socma logo rgb small.png">
            <a:extLst>
              <a:ext uri="{FF2B5EF4-FFF2-40B4-BE49-F238E27FC236}">
                <a16:creationId xmlns:a16="http://schemas.microsoft.com/office/drawing/2014/main" id="{AD5F2247-6C09-45EC-9725-789F1A7C2F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6" y="4675676"/>
            <a:ext cx="1186490" cy="3429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A5EE03-90F0-4932-B87B-ABF2B0D3CAD7}"/>
              </a:ext>
            </a:extLst>
          </p:cNvPr>
          <p:cNvSpPr/>
          <p:nvPr userDrawn="1"/>
        </p:nvSpPr>
        <p:spPr>
          <a:xfrm>
            <a:off x="2416" y="4493202"/>
            <a:ext cx="9144000" cy="1350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83" tIns="11442" rIns="22883" bIns="11442" rtlCol="0" anchor="ctr"/>
          <a:lstStyle/>
          <a:p>
            <a:pPr algn="ctr"/>
            <a:endParaRPr lang="en-US" sz="1350">
              <a:latin typeface="FS Me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715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610600" y="0"/>
            <a:ext cx="533400" cy="5143500"/>
          </a:xfrm>
          <a:prstGeom prst="rect">
            <a:avLst/>
          </a:prstGeom>
          <a:solidFill>
            <a:srgbClr val="D71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D61925"/>
            </a:solidFill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D61925"/>
              </a:buClr>
              <a:defRPr sz="2400"/>
            </a:lvl1pPr>
            <a:lvl2pPr>
              <a:defRPr sz="2000"/>
            </a:lvl2pPr>
            <a:lvl3pPr>
              <a:buClr>
                <a:srgbClr val="D61925"/>
              </a:buClr>
              <a:defRPr sz="1800"/>
            </a:lvl3pPr>
            <a:lvl4pPr>
              <a:defRPr sz="1600"/>
            </a:lvl4pPr>
            <a:lvl5pPr>
              <a:buClr>
                <a:srgbClr val="D61925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869657"/>
            <a:ext cx="2133600" cy="273844"/>
          </a:xfrm>
        </p:spPr>
        <p:txBody>
          <a:bodyPr/>
          <a:lstStyle>
            <a:lvl1pPr algn="r">
              <a:defRPr/>
            </a:lvl1pPr>
          </a:lstStyle>
          <a:p>
            <a:fld id="{DF6B66B4-5BB6-4B5D-98F1-41F2A25E445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943774"/>
            <a:ext cx="457200" cy="142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8" y="4887457"/>
            <a:ext cx="584442" cy="2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0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5740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66B4-5BB6-4B5D-98F1-41F2A25E44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714500"/>
          </a:xfrm>
          <a:prstGeom prst="rect">
            <a:avLst/>
          </a:prstGeom>
          <a:solidFill>
            <a:srgbClr val="D71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943774"/>
            <a:ext cx="457200" cy="142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8" y="4887457"/>
            <a:ext cx="584442" cy="2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8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610600" y="0"/>
            <a:ext cx="533400" cy="5143500"/>
          </a:xfrm>
          <a:prstGeom prst="rect">
            <a:avLst/>
          </a:prstGeom>
          <a:solidFill>
            <a:srgbClr val="D71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100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66B4-5BB6-4B5D-98F1-41F2A25E445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943774"/>
            <a:ext cx="457200" cy="142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8" y="4887457"/>
            <a:ext cx="584442" cy="2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7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610600" y="0"/>
            <a:ext cx="533400" cy="5143500"/>
          </a:xfrm>
          <a:prstGeom prst="rect">
            <a:avLst/>
          </a:prstGeom>
          <a:solidFill>
            <a:srgbClr val="D71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077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9624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D7182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1650"/>
            <a:ext cx="3962400" cy="28229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D7182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771650"/>
            <a:ext cx="4041775" cy="28229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66B4-5BB6-4B5D-98F1-41F2A25E445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943774"/>
            <a:ext cx="457200" cy="142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8" y="4887457"/>
            <a:ext cx="584442" cy="2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9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610600" y="0"/>
            <a:ext cx="533400" cy="5143500"/>
          </a:xfrm>
          <a:prstGeom prst="rect">
            <a:avLst/>
          </a:prstGeom>
          <a:solidFill>
            <a:srgbClr val="D71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66B4-5BB6-4B5D-98F1-41F2A25E445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943774"/>
            <a:ext cx="457200" cy="142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8" y="4887457"/>
            <a:ext cx="584442" cy="2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6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10600" y="0"/>
            <a:ext cx="533400" cy="5143500"/>
          </a:xfrm>
          <a:prstGeom prst="rect">
            <a:avLst/>
          </a:prstGeom>
          <a:solidFill>
            <a:srgbClr val="D71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66B4-5BB6-4B5D-98F1-41F2A25E445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943774"/>
            <a:ext cx="457200" cy="142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8" y="4887457"/>
            <a:ext cx="584442" cy="2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6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610600" y="0"/>
            <a:ext cx="533400" cy="5143500"/>
          </a:xfrm>
          <a:prstGeom prst="rect">
            <a:avLst/>
          </a:prstGeom>
          <a:solidFill>
            <a:srgbClr val="D71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D718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7301"/>
            <a:ext cx="4806950" cy="3337322"/>
          </a:xfrm>
        </p:spPr>
        <p:txBody>
          <a:bodyPr>
            <a:normAutofit/>
          </a:bodyPr>
          <a:lstStyle>
            <a:lvl1pPr>
              <a:buClr>
                <a:srgbClr val="D61925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57301"/>
            <a:ext cx="3008313" cy="33373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66B4-5BB6-4B5D-98F1-41F2A25E445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943774"/>
            <a:ext cx="457200" cy="142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8" y="4887457"/>
            <a:ext cx="584442" cy="2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4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71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66B4-5BB6-4B5D-98F1-41F2A25E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5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001000" cy="857250"/>
          </a:xfrm>
          <a:prstGeom prst="rect">
            <a:avLst/>
          </a:prstGeom>
          <a:ln w="38100">
            <a:solidFill>
              <a:srgbClr val="D7182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001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F6B66B4-5BB6-4B5D-98F1-41F2A25E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marL="117475" indent="0"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1800"/>
        </a:spcAft>
        <a:buClr>
          <a:srgbClr val="D71825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339725" algn="l" defTabSz="914400" rtl="0" eaLnBrk="1" latinLnBrk="0" hangingPunct="1">
        <a:spcBef>
          <a:spcPct val="20000"/>
        </a:spcBef>
        <a:spcAft>
          <a:spcPts val="180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1413" indent="-344488" algn="l" defTabSz="914400" rtl="0" eaLnBrk="1" latinLnBrk="0" hangingPunct="1">
        <a:spcBef>
          <a:spcPct val="20000"/>
        </a:spcBef>
        <a:spcAft>
          <a:spcPts val="1800"/>
        </a:spcAft>
        <a:buClr>
          <a:srgbClr val="D7182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342900" algn="l" defTabSz="914400" rtl="0" eaLnBrk="1" latinLnBrk="0" hangingPunct="1">
        <a:spcBef>
          <a:spcPct val="20000"/>
        </a:spcBef>
        <a:spcAft>
          <a:spcPts val="18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46275" indent="-403225" algn="l" defTabSz="914400" rtl="0" eaLnBrk="1" latinLnBrk="0" hangingPunct="1">
        <a:spcBef>
          <a:spcPct val="20000"/>
        </a:spcBef>
        <a:spcAft>
          <a:spcPts val="1800"/>
        </a:spcAft>
        <a:buClr>
          <a:srgbClr val="D71825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files.constantcontact.com/0a2e4413701/99b3b90c-4c93-4bad-9146-3a38714e0469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hyperlink" Target="mailto:ojappen@socma.org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cma.org" TargetMode="External"/><Relationship Id="rId2" Type="http://schemas.openxmlformats.org/officeDocument/2006/relationships/hyperlink" Target="https://www.socma.org/covid-19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32D58-3313-4E21-A0CD-11A9C96D6B49}"/>
              </a:ext>
            </a:extLst>
          </p:cNvPr>
          <p:cNvSpPr/>
          <p:nvPr/>
        </p:nvSpPr>
        <p:spPr>
          <a:xfrm>
            <a:off x="5119450" y="-53340"/>
            <a:ext cx="4023360" cy="5196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3F5BE-B040-4E63-8039-81B423EA8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"/>
          <a:stretch/>
        </p:blipFill>
        <p:spPr>
          <a:xfrm>
            <a:off x="609600" y="1962150"/>
            <a:ext cx="7696200" cy="19571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D582A9-6BE0-4A67-95CB-A7CA3F4179DB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361950"/>
            <a:ext cx="31305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1639F0F-BF88-43F9-AF89-8919E1016E87}"/>
              </a:ext>
            </a:extLst>
          </p:cNvPr>
          <p:cNvSpPr txBox="1">
            <a:spLocks/>
          </p:cNvSpPr>
          <p:nvPr/>
        </p:nvSpPr>
        <p:spPr>
          <a:xfrm>
            <a:off x="409828" y="4522818"/>
            <a:ext cx="8095744" cy="5123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339725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1413" indent="-344488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Clr>
                <a:srgbClr val="D7182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43050" indent="-342900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46275" indent="-403225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i="1" dirty="0">
                <a:latin typeface="FS Me" panose="02000506040000020004" pitchFamily="50" charset="0"/>
              </a:rPr>
              <a:t>Friday, March 20, 2020</a:t>
            </a:r>
          </a:p>
        </p:txBody>
      </p:sp>
    </p:spTree>
    <p:extLst>
      <p:ext uri="{BB962C8B-B14F-4D97-AF65-F5344CB8AC3E}">
        <p14:creationId xmlns:p14="http://schemas.microsoft.com/office/powerpoint/2010/main" val="40328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6A7DA-DAA2-4B8F-AA80-7DC3ADFD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“Phase 2”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172A7-A001-4081-BE66-C8135051C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800"/>
              </a:spcAft>
            </a:pPr>
            <a:r>
              <a:rPr lang="en-US" dirty="0"/>
              <a:t>Furloughs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Different requirements for exempt and non-exempt employees.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Unemployment may be available, particularly in states that have expanded COVID-19 benefits. </a:t>
            </a:r>
          </a:p>
          <a:p>
            <a:pPr>
              <a:spcAft>
                <a:spcPts val="800"/>
              </a:spcAft>
            </a:pPr>
            <a:r>
              <a:rPr lang="en-US" dirty="0"/>
              <a:t>Layoffs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Consider federal and state WARN Act requirements.  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Comply with applicable wage and hour requirements for final pay and PTO payouts.  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Unemployment benefits available. </a:t>
            </a:r>
          </a:p>
          <a:p>
            <a:pPr lvl="1">
              <a:spcAft>
                <a:spcPts val="800"/>
              </a:spcAft>
            </a:pPr>
            <a:endParaRPr lang="en-US" dirty="0"/>
          </a:p>
          <a:p>
            <a:pPr marL="0" indent="0">
              <a:spcAft>
                <a:spcPts val="800"/>
              </a:spcAft>
              <a:buNone/>
            </a:pPr>
            <a:r>
              <a:rPr lang="en-US" dirty="0"/>
              <a:t>**For each:  Consider terms of employment agreements, offer letters and CBAs, as well as non-discriminatory criteria for selection.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6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A1AF-EB7B-45A0-A666-9A5A930E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Benefit Considerations in “Phase 2”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CB3AE-1768-48F9-9299-E54DB9243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Group Health Plan Coverage</a:t>
            </a:r>
          </a:p>
          <a:p>
            <a:pPr lvl="1"/>
            <a:r>
              <a:rPr lang="en-US" dirty="0"/>
              <a:t>Review plan eligibility:  If employees are no longer working, they may not be entitled to group health plan coverage</a:t>
            </a:r>
          </a:p>
          <a:p>
            <a:pPr lvl="1"/>
            <a:r>
              <a:rPr lang="en-US" dirty="0"/>
              <a:t>If employees are not working and they are unable to pay their share of premiums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coverage may cease</a:t>
            </a:r>
          </a:p>
          <a:p>
            <a:pPr lvl="2"/>
            <a:r>
              <a:rPr lang="en-US" dirty="0"/>
              <a:t>Depends on whether it is paid/unpaid or qualifies as FMLA leave</a:t>
            </a:r>
          </a:p>
          <a:p>
            <a:pPr lvl="2"/>
            <a:r>
              <a:rPr lang="en-US" dirty="0"/>
              <a:t>Each situation requires individual assessment, including checking insurance policy or plan documents</a:t>
            </a:r>
          </a:p>
        </p:txBody>
      </p:sp>
    </p:spTree>
    <p:extLst>
      <p:ext uri="{BB962C8B-B14F-4D97-AF65-F5344CB8AC3E}">
        <p14:creationId xmlns:p14="http://schemas.microsoft.com/office/powerpoint/2010/main" val="135633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A1AF-EB7B-45A0-A666-9A5A930E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Benefit Considerations in “Phase 2”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CB3AE-1768-48F9-9299-E54DB924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7848600" cy="2666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Benefit Reductions</a:t>
            </a:r>
          </a:p>
          <a:p>
            <a:pPr lvl="1"/>
            <a:r>
              <a:rPr lang="en-US" dirty="0"/>
              <a:t>Reducing or eliminating profit sharing or matching contributions to the 401(k) plan</a:t>
            </a:r>
          </a:p>
          <a:p>
            <a:pPr lvl="1"/>
            <a:r>
              <a:rPr lang="en-US" dirty="0"/>
              <a:t>Safe Harbor plans have additional requirements to consider </a:t>
            </a:r>
          </a:p>
          <a:p>
            <a:pPr lvl="1"/>
            <a:r>
              <a:rPr lang="en-US" dirty="0"/>
              <a:t>Layoffs and furloughs may lead to partial plan terminations 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42BBE-5DDC-4CBA-9740-845F447B1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1" b="18419"/>
          <a:stretch/>
        </p:blipFill>
        <p:spPr>
          <a:xfrm>
            <a:off x="2895600" y="3562350"/>
            <a:ext cx="2538029" cy="12552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879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A1AF-EB7B-45A0-A666-9A5A930E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Benefit Considerations in “Phase 2”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CB3AE-1768-48F9-9299-E54DB924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001000" cy="2819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Families First Coronavirus Response Act</a:t>
            </a:r>
          </a:p>
          <a:p>
            <a:pPr lvl="2"/>
            <a:r>
              <a:rPr lang="en-US" dirty="0"/>
              <a:t>Signed into law on Wednesday, March 18, 2020</a:t>
            </a:r>
          </a:p>
          <a:p>
            <a:pPr lvl="2"/>
            <a:r>
              <a:rPr lang="en-US" dirty="0"/>
              <a:t>Requires most group health plans to provide full coverage for:</a:t>
            </a:r>
          </a:p>
          <a:p>
            <a:pPr lvl="3"/>
            <a:r>
              <a:rPr lang="en-US" dirty="0"/>
              <a:t>Certain COVID-19 testing</a:t>
            </a:r>
          </a:p>
          <a:p>
            <a:pPr lvl="3"/>
            <a:r>
              <a:rPr lang="en-US" dirty="0"/>
              <a:t>Certain items and services related </a:t>
            </a:r>
            <a:br>
              <a:rPr lang="en-US" dirty="0"/>
            </a:br>
            <a:r>
              <a:rPr lang="en-US" dirty="0"/>
              <a:t>to a health care visit resulting in </a:t>
            </a:r>
            <a:br>
              <a:rPr lang="en-US" dirty="0"/>
            </a:br>
            <a:r>
              <a:rPr lang="en-US" dirty="0"/>
              <a:t>an order for COVID-19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78571-7187-4737-BD1F-80CA2286C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6" y="2771774"/>
            <a:ext cx="2887664" cy="21657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024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97A6B2-BF16-4C2D-90DB-9DD73C2CB4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10200" y="1309172"/>
            <a:ext cx="2950322" cy="2862778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Owen P. Jappen</a:t>
            </a:r>
            <a:br>
              <a:rPr lang="en-US" dirty="0"/>
            </a:br>
            <a:r>
              <a:rPr lang="en-US" dirty="0"/>
              <a:t>Sr Manager, Industry Relations</a:t>
            </a:r>
            <a:br>
              <a:rPr lang="en-US" dirty="0"/>
            </a:br>
            <a:r>
              <a:rPr lang="en-US" dirty="0">
                <a:hlinkClick r:id="rId2"/>
              </a:rPr>
              <a:t>ojappen@socma.org</a:t>
            </a:r>
            <a:br>
              <a:rPr lang="en-US" dirty="0"/>
            </a:br>
            <a:r>
              <a:rPr lang="en-US" dirty="0"/>
              <a:t>571.348.5105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32CB98-774A-4FD7-99F1-15C99962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75"/>
            <a:ext cx="4715868" cy="690070"/>
          </a:xfrm>
        </p:spPr>
        <p:txBody>
          <a:bodyPr/>
          <a:lstStyle/>
          <a:p>
            <a:r>
              <a:rPr lang="en-US" dirty="0"/>
              <a:t>Questions and Open Discussion?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9237265-0643-46DD-B426-8839D5D2B563}"/>
              </a:ext>
            </a:extLst>
          </p:cNvPr>
          <p:cNvSpPr txBox="1">
            <a:spLocks/>
          </p:cNvSpPr>
          <p:nvPr/>
        </p:nvSpPr>
        <p:spPr>
          <a:xfrm>
            <a:off x="1272084" y="1317438"/>
            <a:ext cx="3657600" cy="8739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10069F"/>
              </a:buClr>
              <a:buFont typeface="Arial"/>
              <a:buChar char="•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1pPr>
            <a:lvl2pPr marL="171450" indent="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49C5B1"/>
              </a:buClr>
              <a:buFont typeface="Arial" panose="020B0604020202020204" pitchFamily="34" charset="0"/>
              <a:buChar char="–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2pPr>
            <a:lvl3pPr marL="1141413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Arial" panose="020B0604020202020204" pitchFamily="34" charset="0"/>
              <a:buChar char="•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3pPr>
            <a:lvl4pPr marL="1543050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4pPr>
            <a:lvl5pPr marL="1946275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buNone/>
            </a:pPr>
            <a:r>
              <a:rPr lang="en-US" dirty="0"/>
              <a:t>Megan S. </a:t>
            </a:r>
            <a:r>
              <a:rPr lang="en-US" dirty="0" err="1"/>
              <a:t>Glowacki</a:t>
            </a:r>
            <a:br>
              <a:rPr lang="en-US" dirty="0"/>
            </a:br>
            <a:r>
              <a:rPr lang="en-US" dirty="0"/>
              <a:t>Labor &amp; Employment</a:t>
            </a:r>
            <a:br>
              <a:rPr lang="en-US" dirty="0"/>
            </a:br>
            <a:r>
              <a:rPr lang="en-US" dirty="0"/>
              <a:t>Megan.Glowacki@ThompsonHine.com</a:t>
            </a:r>
            <a:br>
              <a:rPr lang="en-US" dirty="0"/>
            </a:br>
            <a:r>
              <a:rPr lang="en-US" dirty="0"/>
              <a:t>513.352.6503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C503070-224A-443A-9B16-F102F4EF3944}"/>
              </a:ext>
            </a:extLst>
          </p:cNvPr>
          <p:cNvSpPr txBox="1">
            <a:spLocks/>
          </p:cNvSpPr>
          <p:nvPr/>
        </p:nvSpPr>
        <p:spPr>
          <a:xfrm>
            <a:off x="1318691" y="3257550"/>
            <a:ext cx="3657600" cy="11984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10069F"/>
              </a:buClr>
              <a:buFont typeface="Arial"/>
              <a:buChar char="•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1pPr>
            <a:lvl2pPr marL="171450" indent="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49C5B1"/>
              </a:buClr>
              <a:buFont typeface="Arial" panose="020B0604020202020204" pitchFamily="34" charset="0"/>
              <a:buChar char="–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2pPr>
            <a:lvl3pPr marL="1141413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Arial" panose="020B0604020202020204" pitchFamily="34" charset="0"/>
              <a:buChar char="•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3pPr>
            <a:lvl4pPr marL="1543050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4pPr>
            <a:lvl5pPr marL="1946275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buNone/>
            </a:pPr>
            <a:r>
              <a:rPr lang="en-US" dirty="0"/>
              <a:t>Stephen R. Penrod</a:t>
            </a:r>
            <a:br>
              <a:rPr lang="en-US" dirty="0"/>
            </a:br>
            <a:r>
              <a:rPr lang="en-US" dirty="0"/>
              <a:t>Employee Benefits &amp; Executive Compensation</a:t>
            </a:r>
            <a:br>
              <a:rPr lang="en-US" dirty="0"/>
            </a:br>
            <a:r>
              <a:rPr lang="en-US" dirty="0"/>
              <a:t>Stephen.Penrod@ThompsonHine.com</a:t>
            </a:r>
            <a:br>
              <a:rPr lang="en-US" dirty="0"/>
            </a:br>
            <a:r>
              <a:rPr lang="en-US" dirty="0"/>
              <a:t>216.566.5641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ACAD97-6787-448E-89B4-2C78CCEBBFDD}"/>
              </a:ext>
            </a:extLst>
          </p:cNvPr>
          <p:cNvCxnSpPr>
            <a:cxnSpLocks/>
          </p:cNvCxnSpPr>
          <p:nvPr/>
        </p:nvCxnSpPr>
        <p:spPr>
          <a:xfrm>
            <a:off x="5173068" y="1352550"/>
            <a:ext cx="0" cy="2438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6ECBCAE-84CA-4474-843D-5BBF225FC6E6}"/>
              </a:ext>
            </a:extLst>
          </p:cNvPr>
          <p:cNvSpPr/>
          <p:nvPr/>
        </p:nvSpPr>
        <p:spPr>
          <a:xfrm>
            <a:off x="59577" y="809751"/>
            <a:ext cx="1295400" cy="1524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B689F4-BDDB-4AAE-9529-2306E8401F4F}"/>
              </a:ext>
            </a:extLst>
          </p:cNvPr>
          <p:cNvSpPr/>
          <p:nvPr/>
        </p:nvSpPr>
        <p:spPr>
          <a:xfrm>
            <a:off x="23291" y="2647950"/>
            <a:ext cx="1295400" cy="15240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C45189-F350-42A1-9DA1-CBA774AB55B5}"/>
              </a:ext>
            </a:extLst>
          </p:cNvPr>
          <p:cNvSpPr/>
          <p:nvPr/>
        </p:nvSpPr>
        <p:spPr>
          <a:xfrm>
            <a:off x="7651433" y="2147658"/>
            <a:ext cx="1295400" cy="131410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38E325-E152-43F0-83EF-362ECBD05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396" y="2258250"/>
            <a:ext cx="1656906" cy="77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A7F7BE-AF7A-48D2-9EC7-9A7D81330C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2437575"/>
            <a:ext cx="17907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1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46128-5EC7-41FB-BBA9-F9F59CE4F66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0979" y="1657350"/>
            <a:ext cx="8095744" cy="2578749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Daily Updates: </a:t>
            </a:r>
            <a:r>
              <a:rPr lang="en-US" sz="2000" i="1" dirty="0">
                <a:hlinkClick r:id="rId2"/>
              </a:rPr>
              <a:t>https://www.socma.org/covid-19/</a:t>
            </a:r>
            <a:endParaRPr lang="en-US" sz="2000" i="1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Tuesday Townhalls at 1:00pm Eastern.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Thursday Bulletins with industry updates.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Friday Webinars on business continuity topics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 Insurance coverages and supply chain issues, to come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Engaged and available staff to bounce ideas with or discuss disruption concerns:	</a:t>
            </a:r>
            <a:r>
              <a:rPr lang="en-US" sz="2000" i="1" dirty="0">
                <a:hlinkClick r:id="rId3"/>
              </a:rPr>
              <a:t>info@socma.org</a:t>
            </a:r>
            <a:r>
              <a:rPr lang="en-US" sz="2000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06484-4FC4-4390-A646-8E047AE3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476450"/>
            <a:ext cx="8249423" cy="723700"/>
          </a:xfrm>
        </p:spPr>
        <p:txBody>
          <a:bodyPr/>
          <a:lstStyle/>
          <a:p>
            <a:r>
              <a:rPr lang="en-US" dirty="0"/>
              <a:t>Supporting Business Continuity for the Specialty &amp; Fine Chemical Industry</a:t>
            </a:r>
          </a:p>
        </p:txBody>
      </p:sp>
    </p:spTree>
    <p:extLst>
      <p:ext uri="{BB962C8B-B14F-4D97-AF65-F5344CB8AC3E}">
        <p14:creationId xmlns:p14="http://schemas.microsoft.com/office/powerpoint/2010/main" val="23216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32CB98-774A-4FD7-99F1-15C99962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75"/>
            <a:ext cx="4715868" cy="690070"/>
          </a:xfrm>
        </p:spPr>
        <p:txBody>
          <a:bodyPr/>
          <a:lstStyle/>
          <a:p>
            <a:r>
              <a:rPr lang="en-US" dirty="0"/>
              <a:t>Today’s Experts: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9237265-0643-46DD-B426-8839D5D2B563}"/>
              </a:ext>
            </a:extLst>
          </p:cNvPr>
          <p:cNvSpPr txBox="1">
            <a:spLocks/>
          </p:cNvSpPr>
          <p:nvPr/>
        </p:nvSpPr>
        <p:spPr>
          <a:xfrm>
            <a:off x="4601593" y="1317438"/>
            <a:ext cx="3657600" cy="8739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10069F"/>
              </a:buClr>
              <a:buFont typeface="Arial"/>
              <a:buChar char="•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1pPr>
            <a:lvl2pPr marL="171450" indent="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49C5B1"/>
              </a:buClr>
              <a:buFont typeface="Arial" panose="020B0604020202020204" pitchFamily="34" charset="0"/>
              <a:buChar char="–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2pPr>
            <a:lvl3pPr marL="1141413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Arial" panose="020B0604020202020204" pitchFamily="34" charset="0"/>
              <a:buChar char="•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3pPr>
            <a:lvl4pPr marL="1543050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4pPr>
            <a:lvl5pPr marL="1946275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buNone/>
            </a:pPr>
            <a:r>
              <a:rPr lang="en-US" dirty="0"/>
              <a:t>Megan S. </a:t>
            </a:r>
            <a:r>
              <a:rPr lang="en-US" dirty="0" err="1"/>
              <a:t>Glowacki</a:t>
            </a:r>
            <a:br>
              <a:rPr lang="en-US" dirty="0"/>
            </a:br>
            <a:r>
              <a:rPr lang="en-US" dirty="0"/>
              <a:t>Labor &amp; Employment</a:t>
            </a:r>
            <a:br>
              <a:rPr lang="en-US" dirty="0"/>
            </a:br>
            <a:r>
              <a:rPr lang="en-US" dirty="0"/>
              <a:t>Megan.Glowacki@ThompsonHine.com</a:t>
            </a:r>
            <a:br>
              <a:rPr lang="en-US" dirty="0"/>
            </a:br>
            <a:r>
              <a:rPr lang="en-US" dirty="0"/>
              <a:t>513.352.6503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C503070-224A-443A-9B16-F102F4EF3944}"/>
              </a:ext>
            </a:extLst>
          </p:cNvPr>
          <p:cNvSpPr txBox="1">
            <a:spLocks/>
          </p:cNvSpPr>
          <p:nvPr/>
        </p:nvSpPr>
        <p:spPr>
          <a:xfrm>
            <a:off x="4648200" y="3257550"/>
            <a:ext cx="3657600" cy="11984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10069F"/>
              </a:buClr>
              <a:buFont typeface="Arial"/>
              <a:buChar char="•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1pPr>
            <a:lvl2pPr marL="171450" indent="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49C5B1"/>
              </a:buClr>
              <a:buFont typeface="Arial" panose="020B0604020202020204" pitchFamily="34" charset="0"/>
              <a:buChar char="–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2pPr>
            <a:lvl3pPr marL="1141413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Arial" panose="020B0604020202020204" pitchFamily="34" charset="0"/>
              <a:buChar char="•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3pPr>
            <a:lvl4pPr marL="1543050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4pPr>
            <a:lvl5pPr marL="1946275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buNone/>
            </a:pPr>
            <a:r>
              <a:rPr lang="en-US" dirty="0"/>
              <a:t>Stephen R. Penrod</a:t>
            </a:r>
            <a:br>
              <a:rPr lang="en-US" dirty="0"/>
            </a:br>
            <a:r>
              <a:rPr lang="en-US" dirty="0"/>
              <a:t>Employee Benefits &amp; Executive Compensation</a:t>
            </a:r>
            <a:br>
              <a:rPr lang="en-US" dirty="0"/>
            </a:br>
            <a:r>
              <a:rPr lang="en-US" dirty="0"/>
              <a:t>Stephen.Penrod@ThompsonHine.com</a:t>
            </a:r>
            <a:br>
              <a:rPr lang="en-US" dirty="0"/>
            </a:br>
            <a:r>
              <a:rPr lang="en-US" dirty="0"/>
              <a:t>216.566.5641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ECBCAE-84CA-4474-843D-5BBF225FC6E6}"/>
              </a:ext>
            </a:extLst>
          </p:cNvPr>
          <p:cNvSpPr/>
          <p:nvPr/>
        </p:nvSpPr>
        <p:spPr>
          <a:xfrm>
            <a:off x="3389086" y="809751"/>
            <a:ext cx="1295400" cy="1524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B689F4-BDDB-4AAE-9529-2306E8401F4F}"/>
              </a:ext>
            </a:extLst>
          </p:cNvPr>
          <p:cNvSpPr/>
          <p:nvPr/>
        </p:nvSpPr>
        <p:spPr>
          <a:xfrm>
            <a:off x="3352800" y="2647950"/>
            <a:ext cx="1295400" cy="1524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38E325-E152-43F0-83EF-362ECBD05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258250"/>
            <a:ext cx="1656906" cy="7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0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1069182"/>
            <a:ext cx="3505200" cy="1883568"/>
          </a:xfrm>
        </p:spPr>
        <p:txBody>
          <a:bodyPr>
            <a:normAutofit fontScale="90000"/>
          </a:bodyPr>
          <a:lstStyle/>
          <a:p>
            <a:r>
              <a:rPr lang="en-US" dirty="0"/>
              <a:t>COVID-19: Navigating the Legal Landscape During a Pandemic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20, 2020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FEB4035-3E95-4FA6-A673-00D0CF6D6A93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r="11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087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019800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of March 20, virus present in all 50 states, with some beginning to shutter non-critical businesses. </a:t>
            </a:r>
          </a:p>
          <a:p>
            <a:r>
              <a:rPr lang="en-US" dirty="0"/>
              <a:t>Employers aren’t just contending with the direct impact of COVID-19 (a pneumonia-like infection) on employees, but the aftermath of state-mandated business and school closures, lockdowns and shelter-in-place orders.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13099-94A5-409D-B3E1-9A922B69B2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62150"/>
            <a:ext cx="1753819" cy="147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2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73628-F276-4149-B291-26B97595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Businesses Are Starting to Think About “Phase 2”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C44D2-82CC-4B78-BDD8-CFECC9BC8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Phase 1:  How do we deal with the coronavirus?</a:t>
            </a:r>
          </a:p>
          <a:p>
            <a:pPr lvl="1"/>
            <a:r>
              <a:rPr lang="en-US" dirty="0"/>
              <a:t>Implementing Infection-Control Practices (hygiene reminders, employee de-densification, teleworking, monitoring employees who show signs of illness)</a:t>
            </a:r>
          </a:p>
          <a:p>
            <a:pPr lvl="1"/>
            <a:r>
              <a:rPr lang="en-US" dirty="0"/>
              <a:t>Business Continuity Plans (identifying alternate suppliers, prioritizing customers, temporarily suspend some operations, etc.)</a:t>
            </a:r>
          </a:p>
          <a:p>
            <a:pPr lvl="1"/>
            <a:r>
              <a:rPr lang="en-US" dirty="0"/>
              <a:t>Restricting Business Travel </a:t>
            </a:r>
          </a:p>
          <a:p>
            <a:pPr lvl="1"/>
            <a:r>
              <a:rPr lang="en-US" dirty="0"/>
              <a:t>Managing Employee Fears Over the Virus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5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AD8D-18BB-4BBE-A6C1-6DB5ECD7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Businesses Are Starting to Think About “Phase 2”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34F54-1770-427D-946F-587CBCB3F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Phase 2: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FF0000"/>
                </a:solidFill>
              </a:rPr>
              <a:t>How do we mitigate the impact of coronavirus-related losses?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8513-F00A-423E-821B-B956E43AF9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1"/>
          <a:stretch/>
        </p:blipFill>
        <p:spPr>
          <a:xfrm>
            <a:off x="3429000" y="2495550"/>
            <a:ext cx="3276600" cy="23883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998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9C300-5CF1-4051-9AF9-526CA26E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“Phase 2” Considerations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CDA76-E475-4826-AA52-8C6E1E11D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28750"/>
            <a:ext cx="3962400" cy="281940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altLang="en-US" sz="2600" dirty="0"/>
              <a:t>Hiring Freeze</a:t>
            </a:r>
          </a:p>
          <a:p>
            <a:pPr>
              <a:spcAft>
                <a:spcPts val="1200"/>
              </a:spcAft>
            </a:pPr>
            <a:r>
              <a:rPr lang="en-US" altLang="en-US" sz="2600" dirty="0"/>
              <a:t>Freeze Salary and Benefit Increases</a:t>
            </a:r>
          </a:p>
          <a:p>
            <a:pPr>
              <a:spcAft>
                <a:spcPts val="1200"/>
              </a:spcAft>
            </a:pPr>
            <a:r>
              <a:rPr lang="en-US" altLang="en-US" sz="2600" dirty="0"/>
              <a:t>Release contract/temporary employees</a:t>
            </a:r>
          </a:p>
          <a:p>
            <a:pPr>
              <a:spcAft>
                <a:spcPts val="1200"/>
              </a:spcAft>
            </a:pPr>
            <a:r>
              <a:rPr lang="en-US" altLang="en-US" sz="2600" dirty="0"/>
              <a:t>Incentivize departures through: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Voluntary Layoffs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Buyouts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Early Retirement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F3180-3BD3-4854-A760-FEF8D1A9D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86044" y="1428750"/>
            <a:ext cx="3127375" cy="3165872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600" dirty="0"/>
              <a:t>Pay Reductions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Benefit Reductions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Reduce workweek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Scheduled Unpaid Time Off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Furloughs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Layoffs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30CDA-7AB9-4A91-8B16-5A91153B2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02794"/>
            <a:ext cx="24860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8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6A7DA-DAA2-4B8F-AA80-7DC3ADFD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“Phase 2”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172A7-A001-4081-BE66-C8135051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001000" cy="38099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u="sng" dirty="0"/>
              <a:t>Pay Reductions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n-US" dirty="0"/>
              <a:t>Should be forward-looking only.  </a:t>
            </a:r>
            <a:br>
              <a:rPr lang="en-US" dirty="0"/>
            </a:br>
            <a:r>
              <a:rPr lang="en-US" dirty="0"/>
              <a:t>State laws may require advance notice.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u="sng" dirty="0"/>
              <a:t>Reduce workweek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n-US" dirty="0"/>
              <a:t>Different requirements for exempt and non-exempt employees.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n-US" dirty="0"/>
              <a:t>Ensure that no work is performed during the unpaid work time. 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u="sng" dirty="0"/>
              <a:t>Scheduled Unpaid Time Off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n-US" dirty="0"/>
              <a:t>Can require exempt employees to take a full week of unpaid leave, to be scheduled at the employee’s discretion.  Must ensure that exempt employees perform no work in the workweek in which they take unpaid vacation.</a:t>
            </a:r>
            <a:endParaRPr lang="en-US" u="sng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**For each:  Consider terms of employment agreements, offer letters and CBAs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4599D-4308-4224-A304-1C6A97EA0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12000"/>
          <a:stretch/>
        </p:blipFill>
        <p:spPr>
          <a:xfrm>
            <a:off x="4876800" y="1352550"/>
            <a:ext cx="3259893" cy="1143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744550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-_Privacy_and_Data_Security_-_Zych__T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52B42"/>
      </a:accent1>
      <a:accent2>
        <a:srgbClr val="D71825"/>
      </a:accent2>
      <a:accent3>
        <a:srgbClr val="626AB9"/>
      </a:accent3>
      <a:accent4>
        <a:srgbClr val="F1A801"/>
      </a:accent4>
      <a:accent5>
        <a:srgbClr val="4BACC6"/>
      </a:accent5>
      <a:accent6>
        <a:srgbClr val="F79646"/>
      </a:accent6>
      <a:hlink>
        <a:srgbClr val="D7182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254</TotalTime>
  <Words>724</Words>
  <Application>Microsoft Office PowerPoint</Application>
  <PresentationFormat>On-screen Show (16:9)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FS Me</vt:lpstr>
      <vt:lpstr>Verdana</vt:lpstr>
      <vt:lpstr>Wingdings</vt:lpstr>
      <vt:lpstr>Powerpoint_-_Privacy_and_Data_Security_-_Zych__T</vt:lpstr>
      <vt:lpstr>PowerPoint Presentation</vt:lpstr>
      <vt:lpstr>Supporting Business Continuity for the Specialty &amp; Fine Chemical Industry</vt:lpstr>
      <vt:lpstr>Today’s Experts:</vt:lpstr>
      <vt:lpstr>COVID-19: Navigating the Legal Landscape During a Pandemic</vt:lpstr>
      <vt:lpstr>Background</vt:lpstr>
      <vt:lpstr>Businesses Are Starting to Think About “Phase 2”</vt:lpstr>
      <vt:lpstr>Businesses Are Starting to Think About “Phase 2”</vt:lpstr>
      <vt:lpstr>“Phase 2” Considerations</vt:lpstr>
      <vt:lpstr>“Phase 2” Consideration</vt:lpstr>
      <vt:lpstr>“Phase 2” Consideration</vt:lpstr>
      <vt:lpstr>Benefit Considerations in “Phase 2”</vt:lpstr>
      <vt:lpstr>Benefit Considerations in “Phase 2”</vt:lpstr>
      <vt:lpstr>Benefit Considerations in “Phase 2”</vt:lpstr>
      <vt:lpstr>Questions and Open Discussion?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Jappen</dc:creator>
  <cp:lastModifiedBy>Owen Jappen</cp:lastModifiedBy>
  <cp:revision>32</cp:revision>
  <cp:lastPrinted>1900-01-01T05:00:00Z</cp:lastPrinted>
  <dcterms:created xsi:type="dcterms:W3CDTF">1900-01-01T05:00:00Z</dcterms:created>
  <dcterms:modified xsi:type="dcterms:W3CDTF">2020-03-20T17:24:18Z</dcterms:modified>
</cp:coreProperties>
</file>