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5"/>
  </p:notesMasterIdLst>
  <p:sldIdLst>
    <p:sldId id="334" r:id="rId5"/>
    <p:sldId id="284" r:id="rId6"/>
    <p:sldId id="373" r:id="rId7"/>
    <p:sldId id="333" r:id="rId8"/>
    <p:sldId id="370" r:id="rId9"/>
    <p:sldId id="259" r:id="rId10"/>
    <p:sldId id="371" r:id="rId11"/>
    <p:sldId id="374" r:id="rId12"/>
    <p:sldId id="372" r:id="rId13"/>
    <p:sldId id="33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88EFF-F440-4B28-A75B-9124BE4B31A3}" v="24" dt="2020-04-08T19:10:06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5195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D07C2F-1557-429F-B202-6984E055272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5DB72E-C315-4147-922C-0CE51512E4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9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120F7-D992-4B44-83BC-D7E33B8D986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6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C183-5F99-4A1A-8EAD-31196F101836}" type="datetime1">
              <a:rPr lang="en-US" smtClean="0"/>
              <a:pPr>
                <a:defRPr/>
              </a:pPr>
              <a:t>4/9/2020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DC37-6BA5-48F7-92C5-184D9C69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1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43" y="347479"/>
            <a:ext cx="2235164" cy="837556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43" y="347479"/>
            <a:ext cx="2235164" cy="837556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5" y="2630754"/>
            <a:ext cx="3646787" cy="1412289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88706" y="5400370"/>
            <a:ext cx="468081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725" b="1" i="0">
                <a:solidFill>
                  <a:srgbClr val="B1B3B6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cma graphic no line 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47" y="41190"/>
            <a:ext cx="472853" cy="1496540"/>
          </a:xfrm>
          <a:prstGeom prst="rect">
            <a:avLst/>
          </a:prstGeom>
        </p:spPr>
      </p:pic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172031AC-521E-2B4C-AF95-9C9A8A3829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0979" y="1831095"/>
            <a:ext cx="809574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171496">
              <a:lnSpc>
                <a:spcPts val="1725"/>
              </a:lnSpc>
              <a:spcBef>
                <a:spcPts val="1125"/>
              </a:spcBef>
              <a:buClr>
                <a:srgbClr val="10069F"/>
              </a:buClr>
              <a:buFont typeface="Arial"/>
              <a:buChar char="•"/>
              <a:defRPr sz="165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171496" indent="171496">
              <a:lnSpc>
                <a:spcPts val="1725"/>
              </a:lnSpc>
              <a:spcBef>
                <a:spcPts val="1125"/>
              </a:spcBef>
              <a:buClr>
                <a:srgbClr val="49C5B1"/>
              </a:buClr>
              <a:defRPr sz="165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54879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54879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54879">
              <a:lnSpc>
                <a:spcPts val="1575"/>
              </a:lnSpc>
              <a:spcBef>
                <a:spcPts val="750"/>
              </a:spcBef>
              <a:defRPr sz="15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itle Placeholder 9">
            <a:extLst>
              <a:ext uri="{FF2B5EF4-FFF2-40B4-BE49-F238E27FC236}">
                <a16:creationId xmlns:a16="http://schemas.microsoft.com/office/drawing/2014/main" id="{4E6C1D9A-5219-AE4D-A585-DFECC9A7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1120"/>
            <a:ext cx="4715868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101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Socma logo rgb small.png">
            <a:extLst>
              <a:ext uri="{FF2B5EF4-FFF2-40B4-BE49-F238E27FC236}">
                <a16:creationId xmlns:a16="http://schemas.microsoft.com/office/drawing/2014/main" id="{AD5F2247-6C09-45EC-9725-789F1A7C2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6" y="6234235"/>
            <a:ext cx="1186489" cy="457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A5EE03-90F0-4932-B87B-ABF2B0D3CAD7}"/>
              </a:ext>
            </a:extLst>
          </p:cNvPr>
          <p:cNvSpPr/>
          <p:nvPr userDrawn="1"/>
        </p:nvSpPr>
        <p:spPr>
          <a:xfrm>
            <a:off x="2416" y="5990936"/>
            <a:ext cx="9144000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889" tIns="11445" rIns="22889" bIns="11445" rtlCol="0" anchor="ctr"/>
          <a:lstStyle/>
          <a:p>
            <a:pPr algn="ctr"/>
            <a:endParaRPr lang="en-US" sz="1350" dirty="0">
              <a:latin typeface="FS Me" panose="02000506040000020004" pitchFamily="2" charset="77"/>
            </a:endParaRPr>
          </a:p>
        </p:txBody>
      </p:sp>
      <p:pic>
        <p:nvPicPr>
          <p:cNvPr id="9" name="Picture 10" descr="http://www.apax.com/media/546537/quality-distribution_web.jpg">
            <a:extLst>
              <a:ext uri="{FF2B5EF4-FFF2-40B4-BE49-F238E27FC236}">
                <a16:creationId xmlns:a16="http://schemas.microsoft.com/office/drawing/2014/main" id="{F9703CD3-279E-4CC3-BDCE-DA15A2E96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83" y="6098933"/>
            <a:ext cx="1186490" cy="7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3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3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1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947D-78E6-463A-A9E1-CD191FD746E7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F2CB5-ABDF-479C-8011-D5138507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0a2e4413701/99b3b90c-4c93-4bad-9146-3a38714e0469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hyperlink" Target="mailto:ojappen@socma.or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hyperlink" Target="mailto:rstrutz@qualitydistribution.com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ma.org" TargetMode="External"/><Relationship Id="rId2" Type="http://schemas.openxmlformats.org/officeDocument/2006/relationships/hyperlink" Target="https://www.socma.org/covid-19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strutz@qualitydistributi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3F5BE-B040-4E63-8039-81B423EA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/>
          <a:stretch/>
        </p:blipFill>
        <p:spPr>
          <a:xfrm>
            <a:off x="609600" y="2777526"/>
            <a:ext cx="7696200" cy="19571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D582A9-6BE0-4A67-95CB-A7CA3F4179D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219200"/>
            <a:ext cx="3130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639F0F-BF88-43F9-AF89-8919E1016E87}"/>
              </a:ext>
            </a:extLst>
          </p:cNvPr>
          <p:cNvSpPr txBox="1">
            <a:spLocks/>
          </p:cNvSpPr>
          <p:nvPr/>
        </p:nvSpPr>
        <p:spPr>
          <a:xfrm>
            <a:off x="317880" y="5495902"/>
            <a:ext cx="8095744" cy="5123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3397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344488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4032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800" i="1" dirty="0">
                <a:latin typeface="FS Me" panose="02000506040000020004" pitchFamily="50" charset="0"/>
              </a:rPr>
              <a:t>Friday, April 10,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437C96-6EAB-4356-86B5-7C266D6E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28" y="4734655"/>
            <a:ext cx="8095744" cy="1064094"/>
          </a:xfrm>
        </p:spPr>
        <p:txBody>
          <a:bodyPr>
            <a:normAutofit/>
          </a:bodyPr>
          <a:lstStyle/>
          <a:p>
            <a:r>
              <a:rPr lang="en-US" sz="2200" b="0" dirty="0">
                <a:solidFill>
                  <a:schemeClr val="tx1"/>
                </a:solidFill>
              </a:rPr>
              <a:t>Logistics &amp; Shipments During Quarantine &amp; Closures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10" descr="http://www.apax.com/media/546537/quality-distribution_web.jpg">
            <a:extLst>
              <a:ext uri="{FF2B5EF4-FFF2-40B4-BE49-F238E27FC236}">
                <a16:creationId xmlns:a16="http://schemas.microsoft.com/office/drawing/2014/main" id="{E98C41AA-C7DA-4FEB-A50F-D26B8A24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76" y="5495902"/>
            <a:ext cx="1631824" cy="9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0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7A6B2-BF16-4C2D-90DB-9DD73C2CB4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10200" y="2166422"/>
            <a:ext cx="2950322" cy="2862778"/>
          </a:xfrm>
        </p:spPr>
        <p:txBody>
          <a:bodyPr/>
          <a:lstStyle/>
          <a:p>
            <a:pPr indent="0">
              <a:lnSpc>
                <a:spcPts val="1900"/>
              </a:lnSpc>
              <a:spcAft>
                <a:spcPts val="1200"/>
              </a:spcAft>
              <a:buNone/>
            </a:pPr>
            <a:r>
              <a:rPr lang="en-US" dirty="0"/>
              <a:t>Owen P. Jappen</a:t>
            </a:r>
            <a:br>
              <a:rPr lang="en-US" dirty="0"/>
            </a:br>
            <a:r>
              <a:rPr lang="en-US" dirty="0"/>
              <a:t>Sr Manager, Industry Relations</a:t>
            </a:r>
            <a:br>
              <a:rPr lang="en-US" dirty="0"/>
            </a:br>
            <a:r>
              <a:rPr lang="en-US" dirty="0">
                <a:hlinkClick r:id="rId2"/>
              </a:rPr>
              <a:t>ojappen@socma.org</a:t>
            </a:r>
            <a:br>
              <a:rPr lang="en-US" dirty="0"/>
            </a:br>
            <a:r>
              <a:rPr lang="en-US" dirty="0"/>
              <a:t>571.348.5105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77525"/>
            <a:ext cx="4715868" cy="690070"/>
          </a:xfrm>
        </p:spPr>
        <p:txBody>
          <a:bodyPr/>
          <a:lstStyle/>
          <a:p>
            <a:r>
              <a:rPr lang="en-US" dirty="0"/>
              <a:t>Questions and Open Discussion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CAD97-6787-448E-89B4-2C78CCEBBFDD}"/>
              </a:ext>
            </a:extLst>
          </p:cNvPr>
          <p:cNvCxnSpPr>
            <a:cxnSpLocks/>
          </p:cNvCxnSpPr>
          <p:nvPr/>
        </p:nvCxnSpPr>
        <p:spPr>
          <a:xfrm>
            <a:off x="5173068" y="2209801"/>
            <a:ext cx="0" cy="243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45189-F350-42A1-9DA1-CBA774AB55B5}"/>
              </a:ext>
            </a:extLst>
          </p:cNvPr>
          <p:cNvSpPr/>
          <p:nvPr/>
        </p:nvSpPr>
        <p:spPr>
          <a:xfrm>
            <a:off x="7651433" y="3004908"/>
            <a:ext cx="1295400" cy="131410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7F7BE-AF7A-48D2-9EC7-9A7D8133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94825"/>
            <a:ext cx="1790700" cy="600075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B01A3A9-72C3-4089-AEDD-03845F5FCA46}"/>
              </a:ext>
            </a:extLst>
          </p:cNvPr>
          <p:cNvSpPr txBox="1">
            <a:spLocks/>
          </p:cNvSpPr>
          <p:nvPr/>
        </p:nvSpPr>
        <p:spPr>
          <a:xfrm>
            <a:off x="1163064" y="3604128"/>
            <a:ext cx="3872803" cy="1361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b="1" dirty="0"/>
              <a:t>Randy Strutz</a:t>
            </a:r>
            <a:br>
              <a:rPr lang="en-US" sz="1800" dirty="0"/>
            </a:br>
            <a:r>
              <a:rPr lang="en-US" sz="1800" dirty="0"/>
              <a:t>President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5"/>
              </a:rPr>
              <a:t>rstrutz@qualitydistribution.com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/>
              <a:t>813-569-7191</a:t>
            </a:r>
            <a:endParaRPr lang="en-US" sz="1800" b="1" dirty="0"/>
          </a:p>
        </p:txBody>
      </p:sp>
      <p:pic>
        <p:nvPicPr>
          <p:cNvPr id="15" name="Picture 10" descr="http://www.apax.com/media/546537/quality-distribution_web.jpg">
            <a:extLst>
              <a:ext uri="{FF2B5EF4-FFF2-40B4-BE49-F238E27FC236}">
                <a16:creationId xmlns:a16="http://schemas.microsoft.com/office/drawing/2014/main" id="{EDA6AEDD-FB7D-4E74-8981-A770851E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20" y="2276786"/>
            <a:ext cx="1554481" cy="9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6112"/>
            <a:ext cx="1265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3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46128-5EC7-41FB-BBA9-F9F59CE4F6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0979" y="2514601"/>
            <a:ext cx="8095744" cy="25787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Daily Updates: </a:t>
            </a:r>
            <a:r>
              <a:rPr lang="en-US" sz="2000" i="1" dirty="0">
                <a:hlinkClick r:id="rId2"/>
              </a:rPr>
              <a:t>https://www.socma.org/covid-19/</a:t>
            </a:r>
            <a:endParaRPr lang="en-US" sz="2000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Tuesday Townhalls at 1:00pm Eastern.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Thursday Bulletins with industry updates.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Friday Webinars on business continuity topics.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 OSHA compliance, legislative updates and supply chain disruption to come.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Engaged and available staff to bounce ideas with or discuss disruption concerns:	</a:t>
            </a:r>
            <a:r>
              <a:rPr lang="en-US" sz="2000" i="1" dirty="0">
                <a:hlinkClick r:id="rId3"/>
              </a:rPr>
              <a:t>info@socma.org</a:t>
            </a:r>
            <a:r>
              <a:rPr lang="en-US" sz="2000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06484-4FC4-4390-A646-8E047AE3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4" y="1333700"/>
            <a:ext cx="8249423" cy="723700"/>
          </a:xfrm>
        </p:spPr>
        <p:txBody>
          <a:bodyPr/>
          <a:lstStyle/>
          <a:p>
            <a:r>
              <a:rPr lang="en-US" dirty="0"/>
              <a:t>Supporting Business Continuity for the Specialty &amp; Fine Chemical Industry</a:t>
            </a:r>
          </a:p>
        </p:txBody>
      </p:sp>
    </p:spTree>
    <p:extLst>
      <p:ext uri="{BB962C8B-B14F-4D97-AF65-F5344CB8AC3E}">
        <p14:creationId xmlns:p14="http://schemas.microsoft.com/office/powerpoint/2010/main" val="23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77525"/>
            <a:ext cx="4715868" cy="690070"/>
          </a:xfrm>
        </p:spPr>
        <p:txBody>
          <a:bodyPr/>
          <a:lstStyle/>
          <a:p>
            <a:r>
              <a:rPr lang="en-US" dirty="0"/>
              <a:t>Today’s Presenter: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1828800" y="3200400"/>
            <a:ext cx="3872803" cy="1361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b="1" dirty="0"/>
              <a:t>Randy Strutz</a:t>
            </a:r>
            <a:br>
              <a:rPr lang="en-US" sz="1800" dirty="0"/>
            </a:br>
            <a:r>
              <a:rPr lang="en-US" sz="1800" dirty="0"/>
              <a:t>President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3"/>
              </a:rPr>
              <a:t>rstrutz@qualitydistribution.com</a:t>
            </a:r>
            <a:endParaRPr lang="en-US" sz="1800" dirty="0">
              <a:solidFill>
                <a:schemeClr val="tx1"/>
              </a:solidFill>
            </a:endParaRPr>
          </a:p>
          <a:p>
            <a:pPr indent="0" algn="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dirty="0"/>
              <a:t>813-569-7191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7471"/>
            <a:ext cx="1265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372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4600"/>
            <a:ext cx="338386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50" y="2514599"/>
            <a:ext cx="345272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9147372" cy="17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apax.com/media/546537/quality-distribution_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089669"/>
            <a:ext cx="2310782" cy="13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oasso americ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62218" cy="1318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76200"/>
            <a:ext cx="400271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COVID-19 Update for SOCMA</a:t>
            </a:r>
          </a:p>
          <a:p>
            <a:pPr algn="ctr"/>
            <a:r>
              <a:rPr lang="en-US" dirty="0"/>
              <a:t>Randy Strutz</a:t>
            </a:r>
          </a:p>
          <a:p>
            <a:pPr algn="ctr"/>
            <a:r>
              <a:rPr lang="en-US" dirty="0"/>
              <a:t>President Quality Carriers</a:t>
            </a:r>
          </a:p>
        </p:txBody>
      </p:sp>
    </p:spTree>
    <p:extLst>
      <p:ext uri="{BB962C8B-B14F-4D97-AF65-F5344CB8AC3E}">
        <p14:creationId xmlns:p14="http://schemas.microsoft.com/office/powerpoint/2010/main" val="405275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609600"/>
            <a:ext cx="6324600" cy="5975866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Who is Quality Carriers?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b="1" dirty="0"/>
              <a:t>Largest chemical bulk carrier in North America</a:t>
            </a:r>
          </a:p>
          <a:p>
            <a:pPr lvl="1"/>
            <a:r>
              <a:rPr lang="en-US" sz="2000" dirty="0"/>
              <a:t>2,800 power units and 8,000 trailers to meet almost any needs and demand surges</a:t>
            </a:r>
          </a:p>
          <a:p>
            <a:pPr lvl="1"/>
            <a:r>
              <a:rPr lang="en-US" sz="2000" dirty="0"/>
              <a:t>100+ facilities in U.S., Canada and </a:t>
            </a:r>
          </a:p>
          <a:p>
            <a:pPr lvl="1"/>
            <a:r>
              <a:rPr lang="en-US" sz="2000" dirty="0"/>
              <a:t>Complete North American market coverage</a:t>
            </a:r>
          </a:p>
          <a:p>
            <a:r>
              <a:rPr lang="en-US" sz="2400" b="1" dirty="0"/>
              <a:t>One of Safest Carriers in the Bulk Tank Truck Business</a:t>
            </a:r>
          </a:p>
          <a:p>
            <a:pPr lvl="1"/>
            <a:r>
              <a:rPr lang="en-US" sz="2000" dirty="0"/>
              <a:t>Operating to CSA standards since 2007</a:t>
            </a:r>
          </a:p>
          <a:p>
            <a:pPr lvl="1"/>
            <a:r>
              <a:rPr lang="en-US" sz="2000" dirty="0"/>
              <a:t>Cameras being deployed throughout entire North American fleet</a:t>
            </a:r>
          </a:p>
          <a:p>
            <a:pPr lvl="1"/>
            <a:r>
              <a:rPr lang="en-US" sz="2000" dirty="0"/>
              <a:t>$125,000,000 Trucking Liability Insurance</a:t>
            </a:r>
          </a:p>
          <a:p>
            <a:pPr lvl="1"/>
            <a:r>
              <a:rPr lang="en-US" sz="2000" dirty="0"/>
              <a:t>DoT Incident Rate 30% below national average.</a:t>
            </a:r>
          </a:p>
          <a:p>
            <a:r>
              <a:rPr lang="en-US" sz="2400" b="1" dirty="0"/>
              <a:t>Responsible Care Participant (first carrier certified)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BBAF-5CF4-4A0B-800B-0F90602276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44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1180"/>
            <a:ext cx="789238" cy="8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29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COVID-19 Impacts &amp; Actions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BBAF-5CF4-4A0B-800B-0F90602276C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44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795" y="1756186"/>
            <a:ext cx="8915400" cy="4262452"/>
          </a:xfrm>
          <a:prstGeom prst="round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b="1" dirty="0"/>
              <a:t>Bulk Truck Demand Impacts</a:t>
            </a:r>
          </a:p>
          <a:p>
            <a:pPr lvl="1"/>
            <a:r>
              <a:rPr lang="en-US" sz="2000" dirty="0"/>
              <a:t>Negatives:</a:t>
            </a:r>
          </a:p>
          <a:p>
            <a:pPr lvl="2"/>
            <a:r>
              <a:rPr lang="en-US" sz="1600" dirty="0"/>
              <a:t>Automotive: Coatings, plastics, fluids, other upstream impacts</a:t>
            </a:r>
          </a:p>
          <a:p>
            <a:pPr lvl="2"/>
            <a:r>
              <a:rPr lang="en-US" sz="1600" dirty="0"/>
              <a:t>Latex: Localized impacts in PA</a:t>
            </a:r>
          </a:p>
          <a:p>
            <a:pPr lvl="2"/>
            <a:r>
              <a:rPr lang="en-US" sz="1600" dirty="0"/>
              <a:t>Oil: oil field chemicals, fuel additives</a:t>
            </a:r>
          </a:p>
          <a:p>
            <a:pPr lvl="1"/>
            <a:r>
              <a:rPr lang="en-US" sz="2000" dirty="0"/>
              <a:t>Positives:</a:t>
            </a:r>
          </a:p>
          <a:p>
            <a:pPr lvl="2"/>
            <a:r>
              <a:rPr lang="en-US" sz="1600" dirty="0"/>
              <a:t>Ethanol campaigns for sanitizers</a:t>
            </a:r>
          </a:p>
          <a:p>
            <a:pPr lvl="2"/>
            <a:r>
              <a:rPr lang="en-US" sz="1600" dirty="0"/>
              <a:t>Water treatment</a:t>
            </a:r>
          </a:p>
          <a:p>
            <a:pPr lvl="2"/>
            <a:r>
              <a:rPr lang="en-US" sz="1600" dirty="0"/>
              <a:t>Cleaning &amp; paper product chemicals</a:t>
            </a:r>
          </a:p>
          <a:p>
            <a:pPr lvl="1"/>
            <a:r>
              <a:rPr lang="en-US" sz="2000" dirty="0"/>
              <a:t>Other:</a:t>
            </a:r>
          </a:p>
          <a:p>
            <a:pPr lvl="2"/>
            <a:r>
              <a:rPr lang="en-US" sz="1600" dirty="0"/>
              <a:t>Modal deviations primarily rail</a:t>
            </a:r>
          </a:p>
          <a:p>
            <a:pPr lvl="2"/>
            <a:r>
              <a:rPr lang="en-US" sz="1600" dirty="0"/>
              <a:t>Cross border </a:t>
            </a:r>
          </a:p>
          <a:p>
            <a:pPr lvl="2"/>
            <a:r>
              <a:rPr lang="en-US" sz="1600" dirty="0"/>
              <a:t>Private &amp; small carrier fleet overflow</a:t>
            </a:r>
          </a:p>
        </p:txBody>
      </p:sp>
    </p:spTree>
    <p:extLst>
      <p:ext uri="{BB962C8B-B14F-4D97-AF65-F5344CB8AC3E}">
        <p14:creationId xmlns:p14="http://schemas.microsoft.com/office/powerpoint/2010/main" val="135397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COVID-19 Impacts &amp; Actions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BBAF-5CF4-4A0B-800B-0F90602276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44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795" y="1756186"/>
            <a:ext cx="8915400" cy="4262452"/>
          </a:xfrm>
          <a:prstGeom prst="round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4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Bulk Truck Supply Impacts</a:t>
            </a:r>
          </a:p>
          <a:p>
            <a:pPr lvl="1"/>
            <a:r>
              <a:rPr lang="en-US" sz="1800" dirty="0"/>
              <a:t>Government Directives:</a:t>
            </a:r>
          </a:p>
          <a:p>
            <a:pPr lvl="2"/>
            <a:r>
              <a:rPr lang="en-US" sz="1400" dirty="0"/>
              <a:t>Confusion on state/local restrictions for essential services</a:t>
            </a:r>
          </a:p>
          <a:p>
            <a:pPr lvl="2"/>
            <a:r>
              <a:rPr lang="en-US" sz="1400" dirty="0"/>
              <a:t>Border crossing, especially Canada</a:t>
            </a:r>
          </a:p>
          <a:p>
            <a:pPr lvl="2"/>
            <a:r>
              <a:rPr lang="en-US" sz="1400" dirty="0"/>
              <a:t>Hours of Service relief</a:t>
            </a:r>
          </a:p>
          <a:p>
            <a:pPr lvl="1"/>
            <a:r>
              <a:rPr lang="en-US" sz="1800" dirty="0"/>
              <a:t>Driver Availability:</a:t>
            </a:r>
          </a:p>
          <a:p>
            <a:pPr lvl="2"/>
            <a:r>
              <a:rPr lang="en-US" sz="1400" dirty="0"/>
              <a:t>Driver quarantining due to COVID-19 positive tests </a:t>
            </a:r>
          </a:p>
          <a:p>
            <a:pPr lvl="2"/>
            <a:r>
              <a:rPr lang="en-US" sz="1400" dirty="0"/>
              <a:t>Potential exposure impacts</a:t>
            </a:r>
          </a:p>
          <a:p>
            <a:pPr lvl="2"/>
            <a:r>
              <a:rPr lang="en-US" sz="1400" dirty="0"/>
              <a:t>Driver family impacts</a:t>
            </a:r>
          </a:p>
          <a:p>
            <a:pPr lvl="2"/>
            <a:r>
              <a:rPr lang="en-US" sz="1400" dirty="0"/>
              <a:t>Driver testing (respirators)</a:t>
            </a:r>
          </a:p>
          <a:p>
            <a:pPr lvl="1"/>
            <a:r>
              <a:rPr lang="en-US" sz="1800" dirty="0"/>
              <a:t>Driver’s Ability to do their Job:</a:t>
            </a:r>
          </a:p>
          <a:p>
            <a:pPr lvl="2"/>
            <a:r>
              <a:rPr lang="en-US" sz="1400" dirty="0"/>
              <a:t>Transiting virus “epicenter” states</a:t>
            </a:r>
          </a:p>
          <a:p>
            <a:pPr lvl="2"/>
            <a:r>
              <a:rPr lang="en-US" sz="1400" dirty="0"/>
              <a:t>Paperwork</a:t>
            </a:r>
          </a:p>
          <a:p>
            <a:pPr lvl="2"/>
            <a:r>
              <a:rPr lang="en-US" sz="1400" dirty="0"/>
              <a:t>Interaction</a:t>
            </a:r>
          </a:p>
          <a:p>
            <a:pPr lvl="1"/>
            <a:r>
              <a:rPr lang="en-US" sz="1800" dirty="0"/>
              <a:t>Driver Way of Life Impacts</a:t>
            </a:r>
          </a:p>
          <a:p>
            <a:pPr lvl="2"/>
            <a:r>
              <a:rPr lang="en-US" sz="1400" dirty="0"/>
              <a:t>Sanitizers/cleaning supplies</a:t>
            </a:r>
          </a:p>
          <a:p>
            <a:pPr lvl="2"/>
            <a:r>
              <a:rPr lang="en-US" sz="1400" dirty="0"/>
              <a:t>Food</a:t>
            </a:r>
          </a:p>
          <a:p>
            <a:pPr lvl="2"/>
            <a:r>
              <a:rPr lang="en-US" sz="1400" dirty="0"/>
              <a:t>Parking/Overnight stays</a:t>
            </a:r>
          </a:p>
          <a:p>
            <a:pPr lvl="2"/>
            <a:r>
              <a:rPr lang="en-US" sz="1400" dirty="0"/>
              <a:t>Restrooms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720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COVID-19 Impacts &amp; Actions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BBAF-5CF4-4A0B-800B-0F90602276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44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795" y="1756186"/>
            <a:ext cx="8915400" cy="4262452"/>
          </a:xfrm>
          <a:prstGeom prst="round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Best Practices</a:t>
            </a:r>
          </a:p>
          <a:p>
            <a:pPr lvl="1"/>
            <a:r>
              <a:rPr lang="en-US" sz="2000" dirty="0"/>
              <a:t>Driver Ingress/Egress</a:t>
            </a:r>
            <a:endParaRPr lang="en-US" sz="1600" dirty="0"/>
          </a:p>
          <a:p>
            <a:pPr lvl="2"/>
            <a:r>
              <a:rPr lang="en-US" sz="1600" dirty="0"/>
              <a:t>Driver surveys – questions about health, fever, exposure</a:t>
            </a:r>
          </a:p>
          <a:p>
            <a:pPr lvl="2"/>
            <a:r>
              <a:rPr lang="en-US" sz="1600" dirty="0"/>
              <a:t>Guard Shack interaction – phones, access pads</a:t>
            </a:r>
          </a:p>
          <a:p>
            <a:pPr lvl="1"/>
            <a:r>
              <a:rPr lang="en-US" sz="2000" dirty="0"/>
              <a:t>Loading/Unloading</a:t>
            </a:r>
          </a:p>
          <a:p>
            <a:pPr lvl="2"/>
            <a:r>
              <a:rPr lang="en-US" sz="1600" dirty="0"/>
              <a:t>Driver assistance?</a:t>
            </a:r>
          </a:p>
          <a:p>
            <a:pPr lvl="2"/>
            <a:r>
              <a:rPr lang="en-US" sz="1600" dirty="0"/>
              <a:t>PPE / gloves / wipes / sprays</a:t>
            </a:r>
          </a:p>
          <a:p>
            <a:pPr lvl="2"/>
            <a:r>
              <a:rPr lang="en-US" sz="1600" dirty="0"/>
              <a:t>Interaction/social distancing</a:t>
            </a:r>
          </a:p>
          <a:p>
            <a:pPr lvl="1"/>
            <a:r>
              <a:rPr lang="en-US" sz="2000" dirty="0"/>
              <a:t>Driver Paperwork</a:t>
            </a:r>
          </a:p>
          <a:p>
            <a:pPr lvl="2"/>
            <a:r>
              <a:rPr lang="en-US" sz="1600" dirty="0"/>
              <a:t>Still part of transportation – BOLs, Delivery Receipts, scale tickets, etc.</a:t>
            </a:r>
          </a:p>
          <a:p>
            <a:pPr lvl="3"/>
            <a:r>
              <a:rPr lang="en-US" sz="1200" dirty="0"/>
              <a:t>Consignee refusal to sign</a:t>
            </a:r>
          </a:p>
          <a:p>
            <a:pPr lvl="2"/>
            <a:r>
              <a:rPr lang="en-US" sz="1600" dirty="0"/>
              <a:t>Shared writing instruments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Reminder:</a:t>
            </a:r>
          </a:p>
          <a:p>
            <a:pPr marL="0" indent="0">
              <a:buNone/>
            </a:pPr>
            <a:r>
              <a:rPr lang="en-US" sz="2400" dirty="0"/>
              <a:t>	Drivers are people too! An integral part of </a:t>
            </a:r>
            <a:r>
              <a:rPr lang="en-US" sz="2400" b="1" u="sng" dirty="0"/>
              <a:t>your</a:t>
            </a:r>
            <a:r>
              <a:rPr lang="en-US" sz="2400" dirty="0"/>
              <a:t> supply chain.</a:t>
            </a:r>
          </a:p>
          <a:p>
            <a:pPr lvl="2"/>
            <a:endParaRPr lang="en-US" sz="1600" dirty="0"/>
          </a:p>
          <a:p>
            <a:pPr lvl="2"/>
            <a:endParaRPr lang="en-US" sz="20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650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COVID-19 Impacts &amp; Actions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BBAF-5CF4-4A0B-800B-0F90602276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144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795" y="1756186"/>
            <a:ext cx="8915400" cy="4262452"/>
          </a:xfrm>
          <a:prstGeom prst="round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648199"/>
          </a:xfrm>
        </p:spPr>
        <p:txBody>
          <a:bodyPr>
            <a:normAutofit/>
          </a:bodyPr>
          <a:lstStyle/>
          <a:p>
            <a:r>
              <a:rPr lang="en-US" b="1" dirty="0"/>
              <a:t>Learnings</a:t>
            </a:r>
          </a:p>
          <a:p>
            <a:pPr lvl="1"/>
            <a:r>
              <a:rPr lang="en-US" sz="2000" dirty="0"/>
              <a:t>Future is uncertain – “uncharted” territory</a:t>
            </a:r>
          </a:p>
          <a:p>
            <a:pPr lvl="1"/>
            <a:r>
              <a:rPr lang="en-US" sz="2000" dirty="0"/>
              <a:t>Lessons are the same from other crises:</a:t>
            </a:r>
          </a:p>
          <a:p>
            <a:pPr lvl="2"/>
            <a:r>
              <a:rPr lang="en-US" sz="1600" dirty="0"/>
              <a:t>Hurricanes</a:t>
            </a:r>
          </a:p>
          <a:p>
            <a:pPr lvl="2"/>
            <a:r>
              <a:rPr lang="en-US" sz="1600" dirty="0"/>
              <a:t>Floods</a:t>
            </a:r>
          </a:p>
          <a:p>
            <a:pPr lvl="2"/>
            <a:r>
              <a:rPr lang="en-US" sz="1600" dirty="0"/>
              <a:t>Railroad outages/strikes/barricades</a:t>
            </a:r>
          </a:p>
          <a:p>
            <a:pPr lvl="2"/>
            <a:r>
              <a:rPr lang="en-US" sz="1600" dirty="0"/>
              <a:t>Plant outages</a:t>
            </a:r>
          </a:p>
          <a:p>
            <a:pPr lvl="1"/>
            <a:r>
              <a:rPr lang="en-US" sz="2000" dirty="0"/>
              <a:t>Have “optionality”</a:t>
            </a:r>
          </a:p>
          <a:p>
            <a:pPr lvl="2"/>
            <a:r>
              <a:rPr lang="en-US" sz="1600" dirty="0"/>
              <a:t>Strong carrier relationships</a:t>
            </a:r>
          </a:p>
          <a:p>
            <a:pPr lvl="2"/>
            <a:r>
              <a:rPr lang="en-US" sz="1600" dirty="0"/>
              <a:t>Carriers who can provide surge capacity and geographic flexibility</a:t>
            </a:r>
          </a:p>
          <a:p>
            <a:pPr lvl="2"/>
            <a:r>
              <a:rPr lang="en-US" sz="1600" dirty="0"/>
              <a:t>Modal shifts, generally to truck from rail/barge</a:t>
            </a:r>
          </a:p>
          <a:p>
            <a:pPr lvl="2"/>
            <a:r>
              <a:rPr lang="en-US" sz="1600" dirty="0"/>
              <a:t>Nimbleness and flexibility are key</a:t>
            </a:r>
          </a:p>
          <a:p>
            <a:pPr lvl="1"/>
            <a:r>
              <a:rPr lang="en-US" sz="2000" dirty="0"/>
              <a:t>Don’t forget about the DRIVER as part of your supply chain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18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7CFF3E7087147AE64971C3145F85C" ma:contentTypeVersion="12" ma:contentTypeDescription="Create a new document." ma:contentTypeScope="" ma:versionID="4b481ebd0d3104a589b57bfb25bafd7a">
  <xsd:schema xmlns:xsd="http://www.w3.org/2001/XMLSchema" xmlns:xs="http://www.w3.org/2001/XMLSchema" xmlns:p="http://schemas.microsoft.com/office/2006/metadata/properties" xmlns:ns2="db8b4d9d-0e4b-46ec-9231-183801eae115" xmlns:ns3="0d1654e5-77b8-452f-a929-732c81f85c02" targetNamespace="http://schemas.microsoft.com/office/2006/metadata/properties" ma:root="true" ma:fieldsID="5dfd81beccffc7d99fc1a8f38cfe5e7d" ns2:_="" ns3:_="">
    <xsd:import namespace="db8b4d9d-0e4b-46ec-9231-183801eae115"/>
    <xsd:import namespace="0d1654e5-77b8-452f-a929-732c81f85c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b4d9d-0e4b-46ec-9231-183801eae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654e5-77b8-452f-a929-732c81f85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8FA30-1806-4485-8137-6313832E1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b4d9d-0e4b-46ec-9231-183801eae115"/>
    <ds:schemaRef ds:uri="0d1654e5-77b8-452f-a929-732c81f85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D10FE-FDBB-4798-88D0-ADB82AD1D9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E88DA-4066-4D96-966A-8192ADE0F16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543</Words>
  <Application>Microsoft Office PowerPoint</Application>
  <PresentationFormat>On-screen Show (4:3)</PresentationFormat>
  <Paragraphs>109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FS Me</vt:lpstr>
      <vt:lpstr>Verdana</vt:lpstr>
      <vt:lpstr>Wingdings</vt:lpstr>
      <vt:lpstr>Office Theme</vt:lpstr>
      <vt:lpstr>Logistics &amp; Shipments During Quarantine &amp; Closures</vt:lpstr>
      <vt:lpstr>Supporting Business Continuity for the Specialty &amp; Fine Chemical Industry</vt:lpstr>
      <vt:lpstr>Today’s Presenter:</vt:lpstr>
      <vt:lpstr>PowerPoint Presentation</vt:lpstr>
      <vt:lpstr>Who is Quality Carriers?</vt:lpstr>
      <vt:lpstr>COVID-19 Impacts &amp; Actions</vt:lpstr>
      <vt:lpstr>COVID-19 Impacts &amp; Actions</vt:lpstr>
      <vt:lpstr>COVID-19 Impacts &amp; Actions</vt:lpstr>
      <vt:lpstr>COVID-19 Impacts &amp; Actions</vt:lpstr>
      <vt:lpstr>Questions and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Strutz</dc:creator>
  <cp:lastModifiedBy>Owen Jappen</cp:lastModifiedBy>
  <cp:revision>108</cp:revision>
  <cp:lastPrinted>2017-03-21T19:46:09Z</cp:lastPrinted>
  <dcterms:created xsi:type="dcterms:W3CDTF">2014-09-21T14:09:35Z</dcterms:created>
  <dcterms:modified xsi:type="dcterms:W3CDTF">2020-04-09T18:35:34Z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0x0101004BC7CFF3E7087147AE64971C3145F85C</vt:lpwstr>
  </property>
</Properties>
</file>