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34" r:id="rId2"/>
    <p:sldId id="284" r:id="rId3"/>
    <p:sldId id="333" r:id="rId4"/>
    <p:sldId id="346" r:id="rId5"/>
    <p:sldId id="335" r:id="rId6"/>
    <p:sldId id="336" r:id="rId7"/>
    <p:sldId id="337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7" r:id="rId16"/>
    <p:sldId id="332" r:id="rId17"/>
  </p:sldIdLst>
  <p:sldSz cx="12188825" cy="6858000"/>
  <p:notesSz cx="6858000" cy="9144000"/>
  <p:defaultTextStyle>
    <a:defPPr>
      <a:defRPr lang="en-US"/>
    </a:defPPr>
    <a:lvl1pPr marL="0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152556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305112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457668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610225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762781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915337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067893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1220449" algn="l" defTabSz="305112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>
          <p15:clr>
            <a:srgbClr val="A4A3A4"/>
          </p15:clr>
        </p15:guide>
        <p15:guide id="2" orient="horz" pos="3219">
          <p15:clr>
            <a:srgbClr val="A4A3A4"/>
          </p15:clr>
        </p15:guide>
        <p15:guide id="3" orient="horz" pos="1149">
          <p15:clr>
            <a:srgbClr val="A4A3A4"/>
          </p15:clr>
        </p15:guide>
        <p15:guide id="4" pos="2875">
          <p15:clr>
            <a:srgbClr val="A4A3A4"/>
          </p15:clr>
        </p15:guide>
        <p15:guide id="5" orient="horz" pos="530">
          <p15:clr>
            <a:srgbClr val="A4A3A4"/>
          </p15:clr>
        </p15:guide>
        <p15:guide id="6" orient="horz" pos="4148">
          <p15:clr>
            <a:srgbClr val="A4A3A4"/>
          </p15:clr>
        </p15:guide>
        <p15:guide id="7" pos="7368">
          <p15:clr>
            <a:srgbClr val="A4A3A4"/>
          </p15:clr>
        </p15:guide>
        <p15:guide id="8" pos="571">
          <p15:clr>
            <a:srgbClr val="A4A3A4"/>
          </p15:clr>
        </p15:guide>
        <p15:guide id="9" pos="3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AA"/>
    <a:srgbClr val="10069F"/>
    <a:srgbClr val="49C5B1"/>
    <a:srgbClr val="B1B3B6"/>
    <a:srgbClr val="808285"/>
    <a:srgbClr val="00C3B4"/>
    <a:srgbClr val="000000"/>
    <a:srgbClr val="30050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122074-CDA6-42E0-ACA6-D041F7B4AC29}" v="58" dt="2020-03-26T13:06:58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89535" autoAdjust="0"/>
  </p:normalViewPr>
  <p:slideViewPr>
    <p:cSldViewPr snapToGrid="0">
      <p:cViewPr varScale="1">
        <p:scale>
          <a:sx n="114" d="100"/>
          <a:sy n="114" d="100"/>
        </p:scale>
        <p:origin x="762" y="96"/>
      </p:cViewPr>
      <p:guideLst>
        <p:guide orient="horz" pos="1888"/>
        <p:guide orient="horz" pos="3219"/>
        <p:guide orient="horz" pos="1149"/>
        <p:guide pos="2875"/>
        <p:guide orient="horz" pos="530"/>
        <p:guide orient="horz" pos="4148"/>
        <p:guide pos="7368"/>
        <p:guide pos="571"/>
        <p:guide pos="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574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73F9B-CEA5-C74E-9B41-CDD8A412D8B3}" type="datetimeFigureOut">
              <a:rPr lang="en-US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24D4A-C662-6847-94DF-457BF36CBF06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606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DA816-BD22-D64D-9992-085C44C9BD07}" type="datetimeFigureOut">
              <a:rPr lang="en-US"/>
              <a:t>4/3/2020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A0304-C6A2-534B-9E88-CA245C204213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92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1pPr>
    <a:lvl2pPr marL="152556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2pPr>
    <a:lvl3pPr marL="305112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3pPr>
    <a:lvl4pPr marL="457668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4pPr>
    <a:lvl5pPr marL="610225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5pPr>
    <a:lvl6pPr marL="762781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6pPr>
    <a:lvl7pPr marL="915337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7pPr>
    <a:lvl8pPr marL="1067893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8pPr>
    <a:lvl9pPr marL="1220449" algn="l" defTabSz="152556" rtl="0" eaLnBrk="1" latinLnBrk="0" hangingPunct="1">
      <a:defRPr sz="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525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5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1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33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756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09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7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3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A0304-C6A2-534B-9E88-CA245C2042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3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form logo white.png">
            <a:extLst>
              <a:ext uri="{FF2B5EF4-FFF2-40B4-BE49-F238E27FC236}">
                <a16:creationId xmlns:a16="http://schemas.microsoft.com/office/drawing/2014/main" id="{AAAAE895-8812-0945-A8E9-457C99891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16" name="Picture 15" descr="Nanoform logo white.png">
            <a:extLst>
              <a:ext uri="{FF2B5EF4-FFF2-40B4-BE49-F238E27FC236}">
                <a16:creationId xmlns:a16="http://schemas.microsoft.com/office/drawing/2014/main" id="{83F63F99-8C1A-1F46-A809-B9DC4259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3" name="Picture 2" descr="Socma logo 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03" y="2630753"/>
            <a:ext cx="4861116" cy="1412289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18035" y="5400370"/>
            <a:ext cx="623945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300" b="1" i="0">
                <a:solidFill>
                  <a:srgbClr val="B1B3B6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300"/>
              </a:lnSpc>
              <a:spcBef>
                <a:spcPts val="1500"/>
              </a:spcBef>
              <a:buClr>
                <a:srgbClr val="10069F"/>
              </a:buClr>
              <a:buFont typeface="Arial"/>
              <a:buChar char="•"/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228600" indent="228600">
              <a:lnSpc>
                <a:spcPts val="2300"/>
              </a:lnSpc>
              <a:spcBef>
                <a:spcPts val="1500"/>
              </a:spcBef>
              <a:buClr>
                <a:srgbClr val="49C5B1"/>
              </a:buClr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D981956D-1EFB-E245-A36D-51F6D6590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7" name="Picture 6" descr="Socma logo rgb small.png">
            <a:extLst>
              <a:ext uri="{FF2B5EF4-FFF2-40B4-BE49-F238E27FC236}">
                <a16:creationId xmlns:a16="http://schemas.microsoft.com/office/drawing/2014/main" id="{1C38DCA6-F358-4A8F-BB72-AB71AE22C4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234235"/>
            <a:ext cx="1581574" cy="45729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B92256-C116-432E-AE5E-840C314657F4}"/>
              </a:ext>
            </a:extLst>
          </p:cNvPr>
          <p:cNvSpPr/>
          <p:nvPr userDrawn="1"/>
        </p:nvSpPr>
        <p:spPr>
          <a:xfrm>
            <a:off x="3220" y="5990936"/>
            <a:ext cx="12188825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79" y="6192081"/>
            <a:ext cx="1624810" cy="5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2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ocma graphic no line 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48" y="41190"/>
            <a:ext cx="630307" cy="1496540"/>
          </a:xfrm>
          <a:prstGeom prst="rect">
            <a:avLst/>
          </a:prstGeom>
        </p:spPr>
      </p:pic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172031AC-521E-2B4C-AF95-9C9A8A3829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300"/>
              </a:lnSpc>
              <a:spcBef>
                <a:spcPts val="1500"/>
              </a:spcBef>
              <a:buClr>
                <a:srgbClr val="10069F"/>
              </a:buClr>
              <a:buFont typeface="Arial"/>
              <a:buChar char="•"/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228600" indent="228600">
              <a:lnSpc>
                <a:spcPts val="2300"/>
              </a:lnSpc>
              <a:spcBef>
                <a:spcPts val="1500"/>
              </a:spcBef>
              <a:buClr>
                <a:srgbClr val="49C5B1"/>
              </a:buClr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8" name="Title Placeholder 9">
            <a:extLst>
              <a:ext uri="{FF2B5EF4-FFF2-40B4-BE49-F238E27FC236}">
                <a16:creationId xmlns:a16="http://schemas.microsoft.com/office/drawing/2014/main" id="{4E6C1D9A-5219-AE4D-A585-DFECC9A70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Socma logo rgb small.png">
            <a:extLst>
              <a:ext uri="{FF2B5EF4-FFF2-40B4-BE49-F238E27FC236}">
                <a16:creationId xmlns:a16="http://schemas.microsoft.com/office/drawing/2014/main" id="{AD5F2247-6C09-45EC-9725-789F1A7C2F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234235"/>
            <a:ext cx="1581574" cy="4572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8A5EE03-90F0-4932-B87B-ABF2B0D3CAD7}"/>
              </a:ext>
            </a:extLst>
          </p:cNvPr>
          <p:cNvSpPr/>
          <p:nvPr userDrawn="1"/>
        </p:nvSpPr>
        <p:spPr>
          <a:xfrm>
            <a:off x="3220" y="5990936"/>
            <a:ext cx="12188825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79" y="6192081"/>
            <a:ext cx="1624810" cy="5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cma graphic no lin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722" y="849660"/>
            <a:ext cx="1820928" cy="4319528"/>
          </a:xfrm>
          <a:prstGeom prst="rect">
            <a:avLst/>
          </a:prstGeom>
        </p:spPr>
      </p:pic>
      <p:pic>
        <p:nvPicPr>
          <p:cNvPr id="11" name="Picture 10" descr="Socma logo rgb small.png">
            <a:extLst>
              <a:ext uri="{FF2B5EF4-FFF2-40B4-BE49-F238E27FC236}">
                <a16:creationId xmlns:a16="http://schemas.microsoft.com/office/drawing/2014/main" id="{96706386-A29C-3845-810A-0481E88606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69" y="6234235"/>
            <a:ext cx="1581574" cy="457296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6336768F-0ABE-BF43-BBB3-C079D2D4460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1831094"/>
            <a:ext cx="10791514" cy="3817037"/>
          </a:xfrm>
          <a:prstGeom prst="rect">
            <a:avLst/>
          </a:prstGeom>
        </p:spPr>
        <p:txBody>
          <a:bodyPr vert="horz" lIns="0" tIns="0" rIns="0" bIns="0"/>
          <a:lstStyle>
            <a:lvl1pPr marL="0" indent="-228600">
              <a:lnSpc>
                <a:spcPts val="2300"/>
              </a:lnSpc>
              <a:spcBef>
                <a:spcPts val="1500"/>
              </a:spcBef>
              <a:buClr>
                <a:srgbClr val="10069F"/>
              </a:buClr>
              <a:buFont typeface="Arial"/>
              <a:buChar char="•"/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1pPr>
            <a:lvl2pPr marL="228600" indent="228600">
              <a:lnSpc>
                <a:spcPts val="2300"/>
              </a:lnSpc>
              <a:spcBef>
                <a:spcPts val="1500"/>
              </a:spcBef>
              <a:buClr>
                <a:srgbClr val="49C5B1"/>
              </a:buClr>
              <a:defRPr sz="2200">
                <a:solidFill>
                  <a:srgbClr val="808285"/>
                </a:solidFill>
                <a:latin typeface="FS Me" panose="02000506040000020004" pitchFamily="2" charset="77"/>
                <a:cs typeface="Verdana"/>
              </a:defRPr>
            </a:lvl2pPr>
            <a:lvl3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3pPr>
            <a:lvl4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4pPr>
            <a:lvl5pPr indent="-73152">
              <a:lnSpc>
                <a:spcPts val="2100"/>
              </a:lnSpc>
              <a:spcBef>
                <a:spcPts val="1000"/>
              </a:spcBef>
              <a:defRPr sz="2000">
                <a:solidFill>
                  <a:srgbClr val="808285"/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1" name="Title Placeholder 9">
            <a:extLst>
              <a:ext uri="{FF2B5EF4-FFF2-40B4-BE49-F238E27FC236}">
                <a16:creationId xmlns:a16="http://schemas.microsoft.com/office/drawing/2014/main" id="{8187F32E-50F8-634D-BA42-1234F33B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2F6D1C-0FDE-6340-8604-7042055BC482}"/>
              </a:ext>
            </a:extLst>
          </p:cNvPr>
          <p:cNvSpPr/>
          <p:nvPr userDrawn="1"/>
        </p:nvSpPr>
        <p:spPr>
          <a:xfrm>
            <a:off x="3220" y="5990936"/>
            <a:ext cx="12188825" cy="18000"/>
          </a:xfrm>
          <a:prstGeom prst="rect">
            <a:avLst/>
          </a:prstGeom>
          <a:solidFill>
            <a:srgbClr val="1006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79" y="6192081"/>
            <a:ext cx="1624810" cy="54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0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omepage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925"/>
            <a:ext cx="12188825" cy="599887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9" name="Picture 8" descr="Socma logo rgb small.png">
            <a:extLst>
              <a:ext uri="{FF2B5EF4-FFF2-40B4-BE49-F238E27FC236}">
                <a16:creationId xmlns:a16="http://schemas.microsoft.com/office/drawing/2014/main" id="{AD67F51F-9D71-E648-A889-79E4C376F2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D01D1CE7-D97B-7046-8D16-D345DC95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0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ercial 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10" name="Picture 9" descr="Socma logo rgb small.png">
            <a:extLst>
              <a:ext uri="{FF2B5EF4-FFF2-40B4-BE49-F238E27FC236}">
                <a16:creationId xmlns:a16="http://schemas.microsoft.com/office/drawing/2014/main" id="{1D3B8BCF-78C7-9A4A-BCF2-850B8B976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12" name="Title Placeholder 9">
            <a:extLst>
              <a:ext uri="{FF2B5EF4-FFF2-40B4-BE49-F238E27FC236}">
                <a16:creationId xmlns:a16="http://schemas.microsoft.com/office/drawing/2014/main" id="{1C817DE8-9329-3841-B162-6A5566B0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48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SC_4276 2 crop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23" name="Picture 22" descr="Socma logo rgb 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9" name="Title Placeholder 9">
            <a:extLst>
              <a:ext uri="{FF2B5EF4-FFF2-40B4-BE49-F238E27FC236}">
                <a16:creationId xmlns:a16="http://schemas.microsoft.com/office/drawing/2014/main" id="{D211B8A2-09BB-3B41-9324-275879F6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ocma scientist high res cro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0"/>
            <a:ext cx="12188825" cy="1106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0511" tIns="15256" rIns="30511" bIns="15256" rtlCol="0" anchor="ctr"/>
          <a:lstStyle/>
          <a:p>
            <a:pPr algn="ctr"/>
            <a:endParaRPr lang="en-US" dirty="0">
              <a:latin typeface="FS Me" panose="02000506040000020004" pitchFamily="2" charset="77"/>
            </a:endParaRPr>
          </a:p>
        </p:txBody>
      </p:sp>
      <p:pic>
        <p:nvPicPr>
          <p:cNvPr id="10" name="Picture 9" descr="Socma logo rgb small.png">
            <a:extLst>
              <a:ext uri="{FF2B5EF4-FFF2-40B4-BE49-F238E27FC236}">
                <a16:creationId xmlns:a16="http://schemas.microsoft.com/office/drawing/2014/main" id="{033CFB98-101B-0249-B678-669A73737A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58" y="314460"/>
            <a:ext cx="1832037" cy="529715"/>
          </a:xfrm>
          <a:prstGeom prst="rect">
            <a:avLst/>
          </a:prstGeom>
        </p:spPr>
      </p:pic>
      <p:sp>
        <p:nvSpPr>
          <p:cNvPr id="11" name="Title Placeholder 9">
            <a:extLst>
              <a:ext uri="{FF2B5EF4-FFF2-40B4-BE49-F238E27FC236}">
                <a16:creationId xmlns:a16="http://schemas.microsoft.com/office/drawing/2014/main" id="{59AD0C92-3BA2-1F40-8427-2F90077C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5" y="11119"/>
            <a:ext cx="6286187" cy="12581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1" i="0">
                <a:solidFill>
                  <a:srgbClr val="10069F"/>
                </a:solidFill>
                <a:latin typeface="FS Me" panose="02000506040000020004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4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noform logo white.png">
            <a:extLst>
              <a:ext uri="{FF2B5EF4-FFF2-40B4-BE49-F238E27FC236}">
                <a16:creationId xmlns:a16="http://schemas.microsoft.com/office/drawing/2014/main" id="{AAAAE895-8812-0945-A8E9-457C99891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16" name="Picture 15" descr="Nanoform logo white.png">
            <a:extLst>
              <a:ext uri="{FF2B5EF4-FFF2-40B4-BE49-F238E27FC236}">
                <a16:creationId xmlns:a16="http://schemas.microsoft.com/office/drawing/2014/main" id="{83F63F99-8C1A-1F46-A809-B9DC42596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636" y="347479"/>
            <a:ext cx="2979443" cy="837556"/>
          </a:xfrm>
          <a:prstGeom prst="rect">
            <a:avLst/>
          </a:prstGeom>
        </p:spPr>
      </p:pic>
      <p:pic>
        <p:nvPicPr>
          <p:cNvPr id="2" name="Picture 1" descr="Socma graphic no lin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394" y="186423"/>
            <a:ext cx="2733864" cy="6485154"/>
          </a:xfrm>
          <a:prstGeom prst="rect">
            <a:avLst/>
          </a:prstGeom>
        </p:spPr>
      </p:pic>
      <p:pic>
        <p:nvPicPr>
          <p:cNvPr id="3" name="Picture 2" descr="Socma logo 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75" y="5661248"/>
            <a:ext cx="2565341" cy="745303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18035" y="2636912"/>
            <a:ext cx="6239455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2300" b="1" i="0">
                <a:solidFill>
                  <a:srgbClr val="B1B3B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5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4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86" r:id="rId2"/>
    <p:sldLayoutId id="2147483673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76" r:id="rId9"/>
  </p:sldLayoutIdLst>
  <p:hf sldNum="0" hdr="0"/>
  <p:txStyles>
    <p:titleStyle>
      <a:lvl1pPr algn="l" defTabSz="305112" rtl="0" eaLnBrk="1" latinLnBrk="0" hangingPunct="1">
        <a:lnSpc>
          <a:spcPct val="90000"/>
        </a:lnSpc>
        <a:spcBef>
          <a:spcPct val="0"/>
        </a:spcBef>
        <a:buNone/>
        <a:defRPr sz="2900" b="0" i="0" kern="1200" baseline="0">
          <a:solidFill>
            <a:srgbClr val="00B4AA"/>
          </a:solidFill>
          <a:latin typeface="Verdana"/>
          <a:ea typeface="+mj-ea"/>
          <a:cs typeface="Verdana"/>
        </a:defRPr>
      </a:lvl1pPr>
    </p:titleStyle>
    <p:bodyStyle>
      <a:lvl1pPr marL="76279" indent="-76279" algn="l" defTabSz="305112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835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1391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33947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6503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39058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991616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44172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728" indent="-76279" algn="l" defTabSz="305112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52556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05112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457668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10225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762781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915337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067893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220449" algn="l" defTabSz="30511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files.constantcontact.com/0a2e4413701/99b3b90c-4c93-4bad-9146-3a38714e0469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4.jpeg"/><Relationship Id="rId7" Type="http://schemas.openxmlformats.org/officeDocument/2006/relationships/image" Target="../media/image16.jpg"/><Relationship Id="rId2" Type="http://schemas.openxmlformats.org/officeDocument/2006/relationships/hyperlink" Target="mailto:ojappen@socma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rederick.rom@wbd-us.com" TargetMode="External"/><Relationship Id="rId5" Type="http://schemas.openxmlformats.org/officeDocument/2006/relationships/hyperlink" Target="mailto:beth.jones@wbd-us.com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ocma.org" TargetMode="External"/><Relationship Id="rId2" Type="http://schemas.openxmlformats.org/officeDocument/2006/relationships/hyperlink" Target="https://www.socma.org/covid-19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rederick.rom@wbd-us.com" TargetMode="External"/><Relationship Id="rId5" Type="http://schemas.openxmlformats.org/officeDocument/2006/relationships/hyperlink" Target="mailto:beth.jones@wbd-us.com" TargetMode="Externa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F3F5BE-B040-4E63-8039-81B423EA8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0"/>
          <a:stretch/>
        </p:blipFill>
        <p:spPr>
          <a:xfrm>
            <a:off x="812588" y="2560595"/>
            <a:ext cx="10258928" cy="260882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BD582A9-6BE0-4A67-95CB-A7CA3F4179DB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62" y="483367"/>
            <a:ext cx="4172980" cy="185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01639F0F-BF88-43F9-AF89-8919E1016E87}"/>
              </a:ext>
            </a:extLst>
          </p:cNvPr>
          <p:cNvSpPr txBox="1">
            <a:spLocks/>
          </p:cNvSpPr>
          <p:nvPr/>
        </p:nvSpPr>
        <p:spPr>
          <a:xfrm>
            <a:off x="423729" y="6184152"/>
            <a:ext cx="10791514" cy="68294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3397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1413" indent="-344488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43050" indent="-342900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46275" indent="-403225" algn="l" defTabSz="914400" rtl="0" eaLnBrk="1" latinLnBrk="0" hangingPunct="1">
              <a:spcBef>
                <a:spcPct val="2000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2400" i="1" dirty="0">
                <a:latin typeface="FS Me" panose="02000506040000020004" pitchFamily="50" charset="0"/>
              </a:rPr>
              <a:t>Friday, </a:t>
            </a:r>
            <a:r>
              <a:rPr lang="en-US" sz="2400" i="1" dirty="0" smtClean="0">
                <a:latin typeface="FS Me" panose="02000506040000020004" pitchFamily="50" charset="0"/>
              </a:rPr>
              <a:t>April 3, </a:t>
            </a:r>
            <a:r>
              <a:rPr lang="en-US" sz="2400" i="1" dirty="0">
                <a:latin typeface="FS Me" panose="02000506040000020004" pitchFamily="50" charset="0"/>
              </a:rPr>
              <a:t>2020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437C96-6EAB-4356-86B5-7C266D6E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95" y="5444841"/>
            <a:ext cx="10791514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COVID-19 In the Workplace – OSHA and Employment Guidance</a:t>
            </a:r>
            <a:r>
              <a:rPr lang="en-US" sz="2400" i="1" dirty="0">
                <a:solidFill>
                  <a:schemeClr val="tx1"/>
                </a:solidFill>
              </a:rPr>
              <a:t/>
            </a:r>
            <a:br>
              <a:rPr lang="en-US" sz="2400" i="1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5CD99-0004-45B5-BED3-7E637D1C22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0484" y="6039527"/>
            <a:ext cx="2048841" cy="682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79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4520" y="1744469"/>
            <a:ext cx="10791514" cy="3817037"/>
          </a:xfrm>
        </p:spPr>
        <p:txBody>
          <a:bodyPr/>
          <a:lstStyle/>
          <a:p>
            <a:r>
              <a:rPr lang="en-US" dirty="0"/>
              <a:t>Permissible, but can be difficult to implement</a:t>
            </a:r>
          </a:p>
          <a:p>
            <a:r>
              <a:rPr lang="en-US" dirty="0"/>
              <a:t>Best practices</a:t>
            </a:r>
          </a:p>
          <a:p>
            <a:pPr lvl="1"/>
            <a:r>
              <a:rPr lang="en-US" sz="2000" dirty="0"/>
              <a:t>Checks should be performed by someone with medical training</a:t>
            </a:r>
          </a:p>
          <a:p>
            <a:pPr lvl="1"/>
            <a:r>
              <a:rPr lang="en-US" sz="2000" dirty="0"/>
              <a:t>Perform checks in the same manner for all workers</a:t>
            </a:r>
          </a:p>
          <a:p>
            <a:pPr lvl="1"/>
            <a:r>
              <a:rPr lang="en-US" sz="2000" dirty="0"/>
              <a:t>Utilize contactless thermometers, respirators, and gloves, if possible</a:t>
            </a:r>
          </a:p>
          <a:p>
            <a:pPr lvl="1"/>
            <a:r>
              <a:rPr lang="en-US" dirty="0"/>
              <a:t>Maintain </a:t>
            </a:r>
            <a:r>
              <a:rPr lang="en-US" dirty="0" smtClean="0"/>
              <a:t>confidentiality </a:t>
            </a:r>
            <a:r>
              <a:rPr lang="en-US" dirty="0"/>
              <a:t>requirements</a:t>
            </a:r>
          </a:p>
          <a:p>
            <a:r>
              <a:rPr lang="en-US" dirty="0"/>
              <a:t>Possible alternatives</a:t>
            </a:r>
          </a:p>
          <a:p>
            <a:pPr lvl="1"/>
            <a:r>
              <a:rPr lang="en-US" sz="2000" dirty="0"/>
              <a:t>At-home temperature checks</a:t>
            </a:r>
          </a:p>
          <a:p>
            <a:pPr lvl="1"/>
            <a:r>
              <a:rPr lang="en-US" sz="2000" dirty="0"/>
              <a:t>Written documentation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Prevention: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Temperature </a:t>
            </a:r>
            <a:r>
              <a:rPr lang="en-US" dirty="0" smtClean="0"/>
              <a:t>Checks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43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Follow policies and procedures to identify and remove infected or exposed employees</a:t>
            </a:r>
          </a:p>
          <a:p>
            <a:r>
              <a:rPr lang="en-US" dirty="0"/>
              <a:t>Key components:</a:t>
            </a:r>
          </a:p>
          <a:p>
            <a:pPr lvl="1"/>
            <a:r>
              <a:rPr lang="en-US" dirty="0"/>
              <a:t>Cleaning and disinfecting</a:t>
            </a:r>
          </a:p>
          <a:p>
            <a:pPr lvl="1"/>
            <a:r>
              <a:rPr lang="en-US" dirty="0"/>
              <a:t>Reporting and recordkeeping requirements</a:t>
            </a:r>
          </a:p>
          <a:p>
            <a:pPr lvl="1"/>
            <a:r>
              <a:rPr lang="en-US" dirty="0"/>
              <a:t>Informing workforce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334" y="11119"/>
            <a:ext cx="7001867" cy="1258187"/>
          </a:xfrm>
        </p:spPr>
        <p:txBody>
          <a:bodyPr/>
          <a:lstStyle/>
          <a:p>
            <a:r>
              <a:rPr lang="en-US" u="sng" dirty="0"/>
              <a:t>Responding</a:t>
            </a:r>
            <a:r>
              <a:rPr lang="en-US" dirty="0"/>
              <a:t> to COVID-19 Infection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5909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CDC has issued guidelines for cleaning and disinfecting in the event of an infected employee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training to cleaning staff on site</a:t>
            </a:r>
          </a:p>
          <a:p>
            <a:pPr lvl="1"/>
            <a:r>
              <a:rPr lang="en-US" dirty="0" smtClean="0"/>
              <a:t>Requires PPE </a:t>
            </a:r>
            <a:r>
              <a:rPr lang="en-US" dirty="0"/>
              <a:t>includes disposable gloves and gowns for all tasks</a:t>
            </a:r>
          </a:p>
          <a:p>
            <a:pPr lvl="1"/>
            <a:r>
              <a:rPr lang="en-US" dirty="0" smtClean="0"/>
              <a:t>Recommends </a:t>
            </a:r>
            <a:r>
              <a:rPr lang="en-US" dirty="0"/>
              <a:t>to close off areas used by infected employee(s) and wait as long as possible before cleaning</a:t>
            </a:r>
          </a:p>
          <a:p>
            <a:r>
              <a:rPr lang="en-US" dirty="0"/>
              <a:t>OSHA’s Hazard Communication standard </a:t>
            </a:r>
            <a:r>
              <a:rPr lang="en-US" dirty="0" smtClean="0"/>
              <a:t>applies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</a:t>
            </a:r>
            <a:r>
              <a:rPr lang="en-US" dirty="0" smtClean="0"/>
              <a:t>Response: </a:t>
            </a:r>
            <a:br>
              <a:rPr lang="en-US" dirty="0" smtClean="0"/>
            </a:br>
            <a:r>
              <a:rPr lang="en-US" dirty="0" smtClean="0"/>
              <a:t>Cleaning </a:t>
            </a:r>
            <a:r>
              <a:rPr lang="en-US" dirty="0"/>
              <a:t>and </a:t>
            </a:r>
            <a:r>
              <a:rPr lang="en-US" dirty="0" smtClean="0"/>
              <a:t>Disinfecting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Employers must record COVID-19 on OSHA 300 log if:</a:t>
            </a:r>
          </a:p>
          <a:p>
            <a:pPr lvl="1"/>
            <a:r>
              <a:rPr lang="en-US" dirty="0"/>
              <a:t>It is a </a:t>
            </a:r>
            <a:r>
              <a:rPr lang="en-US" u="sng" dirty="0"/>
              <a:t>confirmed</a:t>
            </a:r>
            <a:r>
              <a:rPr lang="en-US" dirty="0"/>
              <a:t>, diagnosed case of COVID-19;</a:t>
            </a:r>
          </a:p>
          <a:p>
            <a:pPr lvl="1"/>
            <a:r>
              <a:rPr lang="en-US" dirty="0"/>
              <a:t>The case is work-related; and</a:t>
            </a:r>
          </a:p>
          <a:p>
            <a:pPr lvl="1"/>
            <a:r>
              <a:rPr lang="en-US" dirty="0"/>
              <a:t>The case involves one or more of the general recording criteria (e.g., medical treatment beyond first-aid, days away from work).</a:t>
            </a:r>
          </a:p>
          <a:p>
            <a:r>
              <a:rPr lang="en-US" dirty="0"/>
              <a:t>Employers must report work-related COVID-19 infections to OSHA only if:</a:t>
            </a:r>
          </a:p>
          <a:p>
            <a:pPr lvl="1"/>
            <a:r>
              <a:rPr lang="en-US" dirty="0"/>
              <a:t>Confirmed (</a:t>
            </a:r>
            <a:r>
              <a:rPr lang="en-US" u="sng" dirty="0"/>
              <a:t>tested</a:t>
            </a:r>
            <a:r>
              <a:rPr lang="en-US" dirty="0"/>
              <a:t>) infection results in a fatality (must be reported within 8 hours) or an in-patient hospitalization (must be reported within 24 hours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Response: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Reporting </a:t>
            </a:r>
            <a:r>
              <a:rPr lang="en-US" dirty="0"/>
              <a:t>and recordkeeping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327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Remove </a:t>
            </a:r>
            <a:r>
              <a:rPr lang="en-US" dirty="0"/>
              <a:t>infected or exposed employee/employees</a:t>
            </a:r>
          </a:p>
          <a:p>
            <a:r>
              <a:rPr lang="en-US" dirty="0"/>
              <a:t>Investigate employee work and contacts</a:t>
            </a:r>
          </a:p>
          <a:p>
            <a:pPr lvl="1"/>
            <a:r>
              <a:rPr lang="en-US" dirty="0"/>
              <a:t>Who was in close contact?</a:t>
            </a:r>
          </a:p>
          <a:p>
            <a:r>
              <a:rPr lang="en-US" dirty="0"/>
              <a:t>How to notify workforce</a:t>
            </a:r>
          </a:p>
          <a:p>
            <a:pPr lvl="1"/>
            <a:r>
              <a:rPr lang="en-US" dirty="0"/>
              <a:t>Without providing the individual’s name</a:t>
            </a:r>
          </a:p>
          <a:p>
            <a:pPr lvl="1"/>
            <a:r>
              <a:rPr lang="en-US" dirty="0"/>
              <a:t>Individualized notice to anyone who might have been in close contact per public health guidance and self-isolation</a:t>
            </a:r>
          </a:p>
          <a:p>
            <a:pPr lvl="1"/>
            <a:r>
              <a:rPr lang="en-US" dirty="0"/>
              <a:t>EEOC has confirmed that an employer can inquire about an employee’s symptoms </a:t>
            </a:r>
          </a:p>
          <a:p>
            <a:r>
              <a:rPr lang="en-US" dirty="0"/>
              <a:t>Maintain </a:t>
            </a:r>
            <a:r>
              <a:rPr lang="en-US" dirty="0" smtClean="0"/>
              <a:t>confidentiality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Response: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Informing </a:t>
            </a:r>
            <a:r>
              <a:rPr lang="en-US" dirty="0" smtClean="0"/>
              <a:t>Workforce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9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As pandemic evolves, recommendations and remedial actions changing </a:t>
            </a:r>
          </a:p>
          <a:p>
            <a:r>
              <a:rPr lang="en-US" dirty="0" smtClean="0"/>
              <a:t>Legal standards unclear</a:t>
            </a:r>
          </a:p>
          <a:p>
            <a:r>
              <a:rPr lang="en-US" dirty="0" smtClean="0"/>
              <a:t>Anticipate possible novel legal claims to arise in the future</a:t>
            </a:r>
          </a:p>
          <a:p>
            <a:pPr marL="571500" lvl="1" indent="-342900"/>
            <a:r>
              <a:rPr lang="en-US" dirty="0" smtClean="0"/>
              <a:t>claims by those made ill by  or through business; or by your product or its packaging</a:t>
            </a:r>
          </a:p>
          <a:p>
            <a:pPr marL="571500" lvl="1" indent="-342900"/>
            <a:r>
              <a:rPr lang="en-US" dirty="0" smtClean="0"/>
              <a:t>businesses seeking recovery of clean up costs, or business interruption losses </a:t>
            </a:r>
          </a:p>
          <a:p>
            <a:pPr marL="227013" indent="-227013"/>
            <a:r>
              <a:rPr lang="en-US" dirty="0" smtClean="0"/>
              <a:t>Review insurance coverage; possible contractual protections </a:t>
            </a:r>
          </a:p>
          <a:p>
            <a:r>
              <a:rPr lang="en-US" dirty="0" smtClean="0"/>
              <a:t>Stay </a:t>
            </a:r>
            <a:r>
              <a:rPr lang="en-US" dirty="0" smtClean="0"/>
              <a:t>abreast of public health agency guidance</a:t>
            </a:r>
          </a:p>
          <a:p>
            <a:r>
              <a:rPr lang="en-US" dirty="0" smtClean="0"/>
              <a:t>Communicate. Communicate. Communicate.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97A6B2-BF16-4C2D-90DB-9DD73C2CB4E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11721" y="1746001"/>
            <a:ext cx="3932738" cy="3816043"/>
          </a:xfrm>
        </p:spPr>
        <p:txBody>
          <a:bodyPr/>
          <a:lstStyle/>
          <a:p>
            <a:pPr indent="0">
              <a:buNone/>
            </a:pPr>
            <a:r>
              <a:rPr lang="en-US" dirty="0"/>
              <a:t>Owen P. Jappen</a:t>
            </a:r>
            <a:br>
              <a:rPr lang="en-US" dirty="0"/>
            </a:br>
            <a:r>
              <a:rPr lang="en-US" dirty="0"/>
              <a:t>Sr Manager, Industry Relations</a:t>
            </a:r>
            <a:br>
              <a:rPr lang="en-US" dirty="0"/>
            </a:br>
            <a:r>
              <a:rPr lang="en-US" dirty="0">
                <a:hlinkClick r:id="rId2"/>
              </a:rPr>
              <a:t>ojappen@socma.org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571.348.5105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61218"/>
            <a:ext cx="6286187" cy="919854"/>
          </a:xfrm>
        </p:spPr>
        <p:txBody>
          <a:bodyPr/>
          <a:lstStyle/>
          <a:p>
            <a:r>
              <a:rPr lang="en-US" dirty="0"/>
              <a:t>Questions and Open </a:t>
            </a:r>
            <a:r>
              <a:rPr lang="en-US" dirty="0" smtClean="0"/>
              <a:t>Discussion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ACAD97-6787-448E-89B4-2C78CCEBBFDD}"/>
              </a:ext>
            </a:extLst>
          </p:cNvPr>
          <p:cNvCxnSpPr>
            <a:cxnSpLocks/>
          </p:cNvCxnSpPr>
          <p:nvPr/>
        </p:nvCxnSpPr>
        <p:spPr>
          <a:xfrm>
            <a:off x="6895627" y="1803824"/>
            <a:ext cx="0" cy="32503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88C45189-F350-42A1-9DA1-CBA774AB55B5}"/>
              </a:ext>
            </a:extLst>
          </p:cNvPr>
          <p:cNvSpPr/>
          <p:nvPr/>
        </p:nvSpPr>
        <p:spPr>
          <a:xfrm>
            <a:off x="10199254" y="2863691"/>
            <a:ext cx="1726750" cy="1751685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A7F7BE-AF7A-48D2-9EC7-9A7D81330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295" y="3250147"/>
            <a:ext cx="2386978" cy="799892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9237265-0643-46DD-B426-8839D5D2B563}"/>
              </a:ext>
            </a:extLst>
          </p:cNvPr>
          <p:cNvSpPr txBox="1">
            <a:spLocks/>
          </p:cNvSpPr>
          <p:nvPr/>
        </p:nvSpPr>
        <p:spPr>
          <a:xfrm>
            <a:off x="3284867" y="1803824"/>
            <a:ext cx="3361269" cy="3412083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199" b="1" dirty="0" smtClean="0"/>
              <a:t>Beth Tyner Jones</a:t>
            </a:r>
            <a:r>
              <a:rPr lang="en-US" sz="2199" dirty="0"/>
              <a:t/>
            </a:r>
            <a:br>
              <a:rPr lang="en-US" sz="2199" dirty="0"/>
            </a:br>
            <a:r>
              <a:rPr lang="en-US" sz="2199" dirty="0" smtClean="0"/>
              <a:t>Partner</a:t>
            </a:r>
            <a:br>
              <a:rPr lang="en-US" sz="2199" dirty="0" smtClean="0"/>
            </a:br>
            <a:r>
              <a:rPr lang="en-US" sz="2199" dirty="0" smtClean="0">
                <a:hlinkClick r:id="rId5"/>
              </a:rPr>
              <a:t>beth.jones@wbd-us.com</a:t>
            </a:r>
            <a:r>
              <a:rPr lang="en-US" sz="2199" dirty="0" smtClean="0"/>
              <a:t/>
            </a:r>
            <a:br>
              <a:rPr lang="en-US" sz="2199" dirty="0" smtClean="0"/>
            </a:br>
            <a:r>
              <a:rPr lang="en-US" sz="2199" dirty="0" smtClean="0"/>
              <a:t>919-755-8177</a:t>
            </a:r>
          </a:p>
          <a:p>
            <a:pPr indent="0" algn="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199" b="1" dirty="0" smtClean="0"/>
          </a:p>
          <a:p>
            <a:pPr indent="0" algn="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199" b="1" dirty="0"/>
          </a:p>
          <a:p>
            <a:pPr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199" b="1" dirty="0" smtClean="0"/>
              <a:t>Fred Rom</a:t>
            </a:r>
            <a:r>
              <a:rPr lang="en-US" sz="2199" dirty="0"/>
              <a:t/>
            </a:r>
            <a:br>
              <a:rPr lang="en-US" sz="2199" dirty="0"/>
            </a:br>
            <a:r>
              <a:rPr lang="en-US" sz="2199" dirty="0"/>
              <a:t>Partner</a:t>
            </a:r>
            <a:br>
              <a:rPr lang="en-US" sz="2199" dirty="0"/>
            </a:br>
            <a:r>
              <a:rPr lang="en-US" sz="2199" dirty="0" smtClean="0">
                <a:hlinkClick r:id="rId6"/>
              </a:rPr>
              <a:t>frederick.rom@wbd-us.com</a:t>
            </a:r>
            <a:r>
              <a:rPr lang="en-US" sz="2199" dirty="0"/>
              <a:t/>
            </a:r>
            <a:br>
              <a:rPr lang="en-US" sz="2199" dirty="0"/>
            </a:br>
            <a:r>
              <a:rPr lang="en-US" sz="2199" dirty="0" smtClean="0"/>
              <a:t>919-755-8153</a:t>
            </a:r>
          </a:p>
          <a:p>
            <a:pPr indent="0" algn="r">
              <a:lnSpc>
                <a:spcPts val="2000"/>
              </a:lnSpc>
              <a:spcBef>
                <a:spcPts val="4200"/>
              </a:spcBef>
              <a:buNone/>
            </a:pPr>
            <a:endParaRPr lang="en-US" sz="2199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8" y="1502372"/>
            <a:ext cx="1439236" cy="14392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538" y="3509865"/>
            <a:ext cx="1439236" cy="143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46128-5EC7-41FB-BBA9-F9F59CE4F6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4520" y="2210118"/>
            <a:ext cx="10791514" cy="3437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666" dirty="0"/>
              <a:t>Daily Updates: </a:t>
            </a:r>
            <a:r>
              <a:rPr lang="en-US" sz="2666" i="1" dirty="0">
                <a:hlinkClick r:id="rId2"/>
              </a:rPr>
              <a:t>https://www.socma.org/covid-19/</a:t>
            </a:r>
            <a:endParaRPr lang="en-US" sz="2666" i="1" dirty="0"/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Tuesday Townhalls at 1:00pm Eastern.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Thursday Bulletins with industry updates.</a:t>
            </a:r>
          </a:p>
          <a:p>
            <a: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Friday Webinars on business continuity topics.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2666" dirty="0"/>
              <a:t> OSHA compliance, legislative updates and supply chain disruption to come.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666" dirty="0"/>
              <a:t>Engaged and available staff to bounce ideas with or discuss disruption concerns:	</a:t>
            </a:r>
            <a:r>
              <a:rPr lang="en-US" sz="2666" i="1" dirty="0">
                <a:hlinkClick r:id="rId3"/>
              </a:rPr>
              <a:t>info@socma.org</a:t>
            </a:r>
            <a:r>
              <a:rPr lang="en-US" sz="2666" i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806484-4FC4-4390-A646-8E047AE32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37" y="635994"/>
            <a:ext cx="10996366" cy="964682"/>
          </a:xfrm>
        </p:spPr>
        <p:txBody>
          <a:bodyPr/>
          <a:lstStyle/>
          <a:p>
            <a:r>
              <a:rPr lang="en-US" dirty="0"/>
              <a:t>Supporting Business Continuity for the Specialty &amp; Fine Chemical Industry</a:t>
            </a:r>
          </a:p>
        </p:txBody>
      </p:sp>
    </p:spTree>
    <p:extLst>
      <p:ext uri="{BB962C8B-B14F-4D97-AF65-F5344CB8AC3E}">
        <p14:creationId xmlns:p14="http://schemas.microsoft.com/office/powerpoint/2010/main" val="23216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32CB98-774A-4FD7-99F1-15C99962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161218"/>
            <a:ext cx="6286187" cy="919854"/>
          </a:xfrm>
        </p:spPr>
        <p:txBody>
          <a:bodyPr/>
          <a:lstStyle/>
          <a:p>
            <a:r>
              <a:rPr lang="en-US" dirty="0"/>
              <a:t>Today’s </a:t>
            </a:r>
            <a:r>
              <a:rPr lang="en-US" dirty="0" smtClean="0"/>
              <a:t>Presenters: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14" y="1151626"/>
            <a:ext cx="1635424" cy="1962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14" y="3411747"/>
            <a:ext cx="1635424" cy="1962508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B9237265-0643-46DD-B426-8839D5D2B563}"/>
              </a:ext>
            </a:extLst>
          </p:cNvPr>
          <p:cNvSpPr txBox="1">
            <a:spLocks/>
          </p:cNvSpPr>
          <p:nvPr/>
        </p:nvSpPr>
        <p:spPr>
          <a:xfrm>
            <a:off x="4544324" y="1614043"/>
            <a:ext cx="4004454" cy="3527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10069F"/>
              </a:buClr>
              <a:buFont typeface="Arial"/>
              <a:buChar char="•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1pPr>
            <a:lvl2pPr marL="171450" indent="171450" algn="l" defTabSz="914400" rtl="0" eaLnBrk="1" latinLnBrk="0" hangingPunct="1">
              <a:lnSpc>
                <a:spcPts val="1725"/>
              </a:lnSpc>
              <a:spcBef>
                <a:spcPts val="1125"/>
              </a:spcBef>
              <a:spcAft>
                <a:spcPts val="1800"/>
              </a:spcAft>
              <a:buClr>
                <a:srgbClr val="49C5B1"/>
              </a:buClr>
              <a:buFont typeface="Arial" panose="020B0604020202020204" pitchFamily="34" charset="0"/>
              <a:buChar char="–"/>
              <a:defRPr sz="1650" kern="1200">
                <a:solidFill>
                  <a:srgbClr val="808285"/>
                </a:solidFill>
                <a:latin typeface="FS Me" panose="02000506040000020004" pitchFamily="2" charset="77"/>
                <a:ea typeface="+mn-ea"/>
                <a:cs typeface="Verdana"/>
              </a:defRPr>
            </a:lvl2pPr>
            <a:lvl3pPr marL="1141413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Arial" panose="020B0604020202020204" pitchFamily="34" charset="0"/>
              <a:buChar char="•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3pPr>
            <a:lvl4pPr marL="1543050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Font typeface="Arial" panose="020B0604020202020204" pitchFamily="34" charset="0"/>
              <a:buChar char="–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4pPr>
            <a:lvl5pPr marL="1946275" indent="-54864" algn="l" defTabSz="914400" rtl="0" eaLnBrk="1" latinLnBrk="0" hangingPunct="1">
              <a:lnSpc>
                <a:spcPts val="1575"/>
              </a:lnSpc>
              <a:spcBef>
                <a:spcPts val="750"/>
              </a:spcBef>
              <a:spcAft>
                <a:spcPts val="1800"/>
              </a:spcAft>
              <a:buClr>
                <a:srgbClr val="D71825"/>
              </a:buClr>
              <a:buFont typeface="Wingdings" panose="05000000000000000000" pitchFamily="2" charset="2"/>
              <a:buChar char="§"/>
              <a:defRPr sz="1500" kern="1200">
                <a:solidFill>
                  <a:srgbClr val="808285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Beth Tyner Jones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Partner</a:t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beth.jones@wbd-us.com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919-755-8177</a:t>
            </a:r>
            <a:endParaRPr lang="en-US" sz="2400" b="1" dirty="0" smtClean="0"/>
          </a:p>
          <a:p>
            <a:pPr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/>
          </a:p>
          <a:p>
            <a:pPr indent="0" algn="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Fred Rom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Partner</a:t>
            </a:r>
            <a:br>
              <a:rPr lang="en-US" sz="2400" dirty="0"/>
            </a:br>
            <a:r>
              <a:rPr lang="en-US" sz="2400" dirty="0" smtClean="0">
                <a:hlinkClick r:id="rId6"/>
              </a:rPr>
              <a:t>frederick.rom@wbd-us.com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919-755-8153</a:t>
            </a:r>
          </a:p>
          <a:p>
            <a:pPr indent="0" algn="r">
              <a:lnSpc>
                <a:spcPts val="2000"/>
              </a:lnSpc>
              <a:spcBef>
                <a:spcPts val="42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79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Pre-pandemic emergency planning rarely included planning for infectious diseases</a:t>
            </a:r>
          </a:p>
          <a:p>
            <a:r>
              <a:rPr lang="en-US" dirty="0" smtClean="0"/>
              <a:t>Pandemic quickly spreading, medical recommendations changing in response</a:t>
            </a:r>
          </a:p>
          <a:p>
            <a:r>
              <a:rPr lang="en-US" dirty="0" smtClean="0"/>
              <a:t>Governmental directives changing, disrupting businesses </a:t>
            </a:r>
          </a:p>
          <a:p>
            <a:r>
              <a:rPr lang="en-US" dirty="0" smtClean="0"/>
              <a:t>Businesses </a:t>
            </a:r>
            <a:r>
              <a:rPr lang="en-US" dirty="0" smtClean="0"/>
              <a:t>must </a:t>
            </a:r>
            <a:r>
              <a:rPr lang="en-US" dirty="0" smtClean="0"/>
              <a:t>adapt </a:t>
            </a:r>
            <a:r>
              <a:rPr lang="en-US" dirty="0" smtClean="0"/>
              <a:t>to </a:t>
            </a:r>
            <a:r>
              <a:rPr lang="en-US" dirty="0" smtClean="0"/>
              <a:t>changing medical/business/legal scenarios</a:t>
            </a:r>
          </a:p>
          <a:p>
            <a:r>
              <a:rPr lang="en-US" dirty="0" smtClean="0"/>
              <a:t>General Legal Backdrop</a:t>
            </a:r>
          </a:p>
          <a:p>
            <a:pPr lvl="1"/>
            <a:r>
              <a:rPr lang="en-US" dirty="0" smtClean="0"/>
              <a:t>OSHA:   COVID 19 </a:t>
            </a:r>
            <a:r>
              <a:rPr lang="en-US" i="1" dirty="0" smtClean="0"/>
              <a:t>guidance </a:t>
            </a:r>
            <a:r>
              <a:rPr lang="en-US" dirty="0" smtClean="0"/>
              <a:t>only, no specific regulations;   General Duty clause applies</a:t>
            </a:r>
          </a:p>
          <a:p>
            <a:pPr lvl="1"/>
            <a:r>
              <a:rPr lang="en-US" dirty="0" smtClean="0"/>
              <a:t>CDC</a:t>
            </a:r>
            <a:r>
              <a:rPr lang="en-US" i="1" dirty="0" smtClean="0"/>
              <a:t> recommendations </a:t>
            </a:r>
            <a:r>
              <a:rPr lang="en-US" dirty="0" smtClean="0"/>
              <a:t>for personal and workplace safety</a:t>
            </a:r>
          </a:p>
          <a:p>
            <a:pPr lvl="1"/>
            <a:r>
              <a:rPr lang="en-US" dirty="0" smtClean="0"/>
              <a:t>No direct legislation changing workplace safety rules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06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2000" dirty="0">
                <a:latin typeface="FS Me" panose="02000506040000020004"/>
              </a:rPr>
              <a:t>Update and follow your </a:t>
            </a:r>
            <a:r>
              <a:rPr lang="en-US" sz="2000" dirty="0" smtClean="0">
                <a:latin typeface="FS Me" panose="02000506040000020004"/>
              </a:rPr>
              <a:t>infectious </a:t>
            </a:r>
            <a:r>
              <a:rPr lang="en-US" sz="2000" dirty="0">
                <a:latin typeface="FS Me" panose="02000506040000020004"/>
              </a:rPr>
              <a:t>disease preparedness and response plan</a:t>
            </a:r>
          </a:p>
          <a:p>
            <a:r>
              <a:rPr lang="en-US" sz="2000" dirty="0" smtClean="0">
                <a:latin typeface="FS Me" panose="02000506040000020004"/>
              </a:rPr>
              <a:t>Key Aspects include:</a:t>
            </a:r>
            <a:endParaRPr lang="en-US" sz="2000" dirty="0">
              <a:latin typeface="FS Me" panose="02000506040000020004"/>
            </a:endParaRPr>
          </a:p>
          <a:p>
            <a:pPr lvl="1"/>
            <a:r>
              <a:rPr lang="en-US" sz="2000" dirty="0">
                <a:latin typeface="FS Me" panose="02000506040000020004"/>
              </a:rPr>
              <a:t>Heightened hygiene, cleaning, and disinfecting</a:t>
            </a:r>
          </a:p>
          <a:p>
            <a:pPr lvl="1"/>
            <a:r>
              <a:rPr lang="en-US" sz="2000" dirty="0" smtClean="0">
                <a:latin typeface="FS Me" panose="02000506040000020004"/>
              </a:rPr>
              <a:t>PPE, structural barriers, </a:t>
            </a:r>
            <a:r>
              <a:rPr lang="en-US" sz="2000" dirty="0">
                <a:latin typeface="FS Me" panose="02000506040000020004"/>
              </a:rPr>
              <a:t>and other controls</a:t>
            </a:r>
          </a:p>
          <a:p>
            <a:pPr lvl="1"/>
            <a:r>
              <a:rPr lang="en-US" sz="2000" dirty="0">
                <a:latin typeface="FS Me" panose="02000506040000020004"/>
              </a:rPr>
              <a:t>Staffing considerations</a:t>
            </a:r>
          </a:p>
          <a:p>
            <a:pPr lvl="1"/>
            <a:r>
              <a:rPr lang="en-US" sz="2000" dirty="0">
                <a:latin typeface="FS Me" panose="02000506040000020004"/>
              </a:rPr>
              <a:t>Screening </a:t>
            </a:r>
            <a:r>
              <a:rPr lang="en-US" sz="2000" dirty="0" smtClean="0">
                <a:latin typeface="FS Me" panose="02000506040000020004"/>
              </a:rPr>
              <a:t>employees </a:t>
            </a:r>
            <a:r>
              <a:rPr lang="en-US" sz="2000" dirty="0">
                <a:latin typeface="FS Me" panose="02000506040000020004"/>
              </a:rPr>
              <a:t>and </a:t>
            </a:r>
            <a:r>
              <a:rPr lang="en-US" sz="2000" dirty="0" smtClean="0">
                <a:latin typeface="FS Me" panose="02000506040000020004"/>
              </a:rPr>
              <a:t>visitors</a:t>
            </a:r>
            <a:endParaRPr lang="en-US" sz="2000" dirty="0">
              <a:latin typeface="FS Me" panose="02000506040000020004"/>
            </a:endParaRPr>
          </a:p>
          <a:p>
            <a:pPr marL="690563" lvl="2" indent="-209550">
              <a:buClr>
                <a:srgbClr val="808285"/>
              </a:buClr>
              <a:buFont typeface="Symbol" panose="05050102010706020507" pitchFamily="18" charset="2"/>
              <a:buChar char="ñ"/>
            </a:pPr>
            <a:r>
              <a:rPr lang="en-US" dirty="0">
                <a:latin typeface="FS Me" panose="02000506040000020004"/>
              </a:rPr>
              <a:t>Signage and </a:t>
            </a:r>
            <a:r>
              <a:rPr lang="en-US" dirty="0" smtClean="0">
                <a:latin typeface="FS Me" panose="02000506040000020004"/>
              </a:rPr>
              <a:t>other </a:t>
            </a:r>
            <a:r>
              <a:rPr lang="en-US" dirty="0">
                <a:latin typeface="FS Me" panose="02000506040000020004"/>
              </a:rPr>
              <a:t>protocol</a:t>
            </a:r>
          </a:p>
          <a:p>
            <a:pPr marL="690563" lvl="2" indent="-209550">
              <a:buClr>
                <a:srgbClr val="808285"/>
              </a:buClr>
              <a:buFont typeface="Symbol" panose="05050102010706020507" pitchFamily="18" charset="2"/>
              <a:buChar char="ñ"/>
            </a:pPr>
            <a:r>
              <a:rPr lang="en-US" dirty="0">
                <a:latin typeface="FS Me" panose="02000506040000020004"/>
              </a:rPr>
              <a:t>Temperature </a:t>
            </a:r>
            <a:r>
              <a:rPr lang="en-US" dirty="0" smtClean="0">
                <a:latin typeface="FS Me" panose="02000506040000020004"/>
              </a:rPr>
              <a:t>checks</a:t>
            </a:r>
            <a:endParaRPr lang="en-US" dirty="0">
              <a:latin typeface="FS Me" panose="020005060400000200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335" y="11119"/>
            <a:ext cx="6758586" cy="1258187"/>
          </a:xfrm>
        </p:spPr>
        <p:txBody>
          <a:bodyPr/>
          <a:lstStyle/>
          <a:p>
            <a:r>
              <a:rPr lang="en-US" u="sng" dirty="0"/>
              <a:t>Preventing</a:t>
            </a:r>
            <a:r>
              <a:rPr lang="en-US" dirty="0"/>
              <a:t> a COVID-19 Spread in the Workplace</a:t>
            </a:r>
          </a:p>
        </p:txBody>
      </p:sp>
    </p:spTree>
    <p:extLst>
      <p:ext uri="{BB962C8B-B14F-4D97-AF65-F5344CB8AC3E}">
        <p14:creationId xmlns:p14="http://schemas.microsoft.com/office/powerpoint/2010/main" val="39672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OSHA’s </a:t>
            </a:r>
            <a:r>
              <a:rPr lang="en-US" dirty="0"/>
              <a:t>Hazard Communication Standard applies to COVID-19 issues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Includes workplace </a:t>
            </a:r>
            <a:r>
              <a:rPr lang="en-US" dirty="0"/>
              <a:t>cleaning and </a:t>
            </a:r>
            <a:r>
              <a:rPr lang="en-US" dirty="0" smtClean="0"/>
              <a:t>disinfection</a:t>
            </a:r>
            <a:endParaRPr lang="en-US" dirty="0"/>
          </a:p>
          <a:p>
            <a:r>
              <a:rPr lang="en-US" dirty="0" smtClean="0"/>
              <a:t>Written guidance to employees on personal safety precautions and facility requirements</a:t>
            </a:r>
          </a:p>
          <a:p>
            <a:r>
              <a:rPr lang="en-US" dirty="0" smtClean="0"/>
              <a:t>CDC </a:t>
            </a:r>
            <a:r>
              <a:rPr lang="en-US" dirty="0"/>
              <a:t>has outlined best practices for cleaning to prevent spread of </a:t>
            </a:r>
            <a:r>
              <a:rPr lang="en-US" dirty="0" smtClean="0"/>
              <a:t>COVID-19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Prevention:</a:t>
            </a:r>
            <a:br>
              <a:rPr lang="en-US" dirty="0" smtClean="0"/>
            </a:br>
            <a:r>
              <a:rPr lang="en-US" dirty="0" smtClean="0"/>
              <a:t>Hygiene</a:t>
            </a:r>
            <a:r>
              <a:rPr lang="en-US" dirty="0"/>
              <a:t>, cleaning, and disinfecting</a:t>
            </a:r>
          </a:p>
        </p:txBody>
      </p:sp>
    </p:spTree>
    <p:extLst>
      <p:ext uri="{BB962C8B-B14F-4D97-AF65-F5344CB8AC3E}">
        <p14:creationId xmlns:p14="http://schemas.microsoft.com/office/powerpoint/2010/main" val="41351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indent="0">
              <a:buNone/>
            </a:pPr>
            <a:r>
              <a:rPr lang="en-US" dirty="0" smtClean="0"/>
              <a:t>While certain PPE is mandatory under OSHA, other non –required PPE may be useful in preventing spread:</a:t>
            </a:r>
          </a:p>
          <a:p>
            <a:r>
              <a:rPr lang="en-US" dirty="0" smtClean="0"/>
              <a:t>Gloves, gowns</a:t>
            </a:r>
            <a:endParaRPr lang="en-US" dirty="0"/>
          </a:p>
          <a:p>
            <a:r>
              <a:rPr lang="en-US" dirty="0" smtClean="0"/>
              <a:t>Masks, face shields </a:t>
            </a:r>
            <a:endParaRPr lang="en-US" dirty="0"/>
          </a:p>
          <a:p>
            <a:pPr indent="0">
              <a:buNone/>
            </a:pPr>
            <a:r>
              <a:rPr lang="en-US" dirty="0"/>
              <a:t>Implement workplace controls, including physical barriers to protect against the spread of COVID-19 </a:t>
            </a:r>
            <a:r>
              <a:rPr lang="en-US" dirty="0" smtClean="0"/>
              <a:t>such as</a:t>
            </a:r>
          </a:p>
          <a:p>
            <a:pPr lvl="1"/>
            <a:r>
              <a:rPr lang="en-US" dirty="0" smtClean="0"/>
              <a:t>Structural barriers</a:t>
            </a:r>
          </a:p>
          <a:p>
            <a:pPr lvl="1"/>
            <a:r>
              <a:rPr lang="en-US" dirty="0" smtClean="0"/>
              <a:t>Relocated equipment</a:t>
            </a:r>
          </a:p>
          <a:p>
            <a:pPr lvl="1"/>
            <a:r>
              <a:rPr lang="en-US" dirty="0" smtClean="0"/>
              <a:t>Painted markings or boundaries</a:t>
            </a:r>
          </a:p>
          <a:p>
            <a:pPr lvl="1"/>
            <a:r>
              <a:rPr lang="en-US" dirty="0" smtClean="0"/>
              <a:t>Engineering controls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Prevention: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PPE </a:t>
            </a:r>
            <a:r>
              <a:rPr lang="en-US" dirty="0"/>
              <a:t>and Other Protections</a:t>
            </a:r>
          </a:p>
        </p:txBody>
      </p:sp>
    </p:spTree>
    <p:extLst>
      <p:ext uri="{BB962C8B-B14F-4D97-AF65-F5344CB8AC3E}">
        <p14:creationId xmlns:p14="http://schemas.microsoft.com/office/powerpoint/2010/main" val="287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Chemical manufacturing likely </a:t>
            </a:r>
            <a:r>
              <a:rPr lang="en-US" dirty="0" smtClean="0"/>
              <a:t>an </a:t>
            </a:r>
            <a:r>
              <a:rPr lang="en-US" dirty="0"/>
              <a:t>essential business under most shelter-in-place orders</a:t>
            </a:r>
          </a:p>
          <a:p>
            <a:r>
              <a:rPr lang="en-US" dirty="0"/>
              <a:t>Consider certain staffing options to promote social distancing and public health:</a:t>
            </a:r>
          </a:p>
          <a:p>
            <a:pPr lvl="1"/>
            <a:r>
              <a:rPr lang="en-US" dirty="0"/>
              <a:t>Staggered </a:t>
            </a:r>
            <a:r>
              <a:rPr lang="en-US" dirty="0" smtClean="0"/>
              <a:t>shifts or alternate schedule</a:t>
            </a:r>
          </a:p>
          <a:p>
            <a:pPr lvl="1"/>
            <a:r>
              <a:rPr lang="en-US" dirty="0" smtClean="0"/>
              <a:t>Re-arrange employee duties</a:t>
            </a:r>
          </a:p>
          <a:p>
            <a:pPr lvl="1"/>
            <a:r>
              <a:rPr lang="en-US" dirty="0" smtClean="0"/>
              <a:t>Confine workers to certain areas</a:t>
            </a:r>
          </a:p>
          <a:p>
            <a:pPr lvl="1"/>
            <a:r>
              <a:rPr lang="en-US" dirty="0" smtClean="0"/>
              <a:t>Limit shift changes</a:t>
            </a:r>
            <a:endParaRPr lang="en-US" dirty="0"/>
          </a:p>
          <a:p>
            <a:pPr lvl="1"/>
            <a:r>
              <a:rPr lang="en-US" dirty="0"/>
              <a:t>Teleworking for certain, non-essential </a:t>
            </a:r>
            <a:r>
              <a:rPr lang="en-US" dirty="0" smtClean="0"/>
              <a:t>employees</a:t>
            </a:r>
          </a:p>
          <a:p>
            <a:pPr lvl="1"/>
            <a:r>
              <a:rPr lang="en-US" dirty="0" smtClean="0"/>
              <a:t>Apply leave policies flexibly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Prevention: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Staffing </a:t>
            </a:r>
            <a:r>
              <a:rPr lang="en-US" dirty="0"/>
              <a:t>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2795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Screening protocols </a:t>
            </a:r>
          </a:p>
          <a:p>
            <a:pPr lvl="1"/>
            <a:r>
              <a:rPr lang="en-US" dirty="0" smtClean="0"/>
              <a:t>Educate about COVID-19 symptoms and good hygiene practices</a:t>
            </a:r>
          </a:p>
          <a:p>
            <a:pPr lvl="1"/>
            <a:r>
              <a:rPr lang="en-US" dirty="0" smtClean="0"/>
              <a:t>Prohibit </a:t>
            </a:r>
            <a:r>
              <a:rPr lang="en-US" dirty="0"/>
              <a:t>entry based on current public health guidance</a:t>
            </a:r>
          </a:p>
          <a:p>
            <a:pPr lvl="1"/>
            <a:r>
              <a:rPr lang="en-US" dirty="0" smtClean="0"/>
              <a:t>Temperature checks</a:t>
            </a:r>
          </a:p>
          <a:p>
            <a:pPr lvl="1"/>
            <a:r>
              <a:rPr lang="en-US" dirty="0" smtClean="0"/>
              <a:t>Permit only necessary visitors/customers to your facilities</a:t>
            </a:r>
          </a:p>
          <a:p>
            <a:pPr lvl="1"/>
            <a:r>
              <a:rPr lang="en-US" dirty="0" smtClean="0"/>
              <a:t>Minimize contact with visitors/customers and limit visitors to confined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Prevention: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Screening </a:t>
            </a:r>
            <a:r>
              <a:rPr lang="en-US" dirty="0"/>
              <a:t>for Employees and Visitors</a:t>
            </a:r>
          </a:p>
        </p:txBody>
      </p:sp>
    </p:spTree>
    <p:extLst>
      <p:ext uri="{BB962C8B-B14F-4D97-AF65-F5344CB8AC3E}">
        <p14:creationId xmlns:p14="http://schemas.microsoft.com/office/powerpoint/2010/main" val="33413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r">
          <a:defRPr sz="650" dirty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Custom</PresentationFormat>
  <Paragraphs>124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FS Me</vt:lpstr>
      <vt:lpstr>Symbol</vt:lpstr>
      <vt:lpstr>Verdana</vt:lpstr>
      <vt:lpstr>Wingdings</vt:lpstr>
      <vt:lpstr>Office Theme</vt:lpstr>
      <vt:lpstr>COVID-19 In the Workplace – OSHA and Employment Guidance </vt:lpstr>
      <vt:lpstr>Supporting Business Continuity for the Specialty &amp; Fine Chemical Industry</vt:lpstr>
      <vt:lpstr>Today’s Presenters:</vt:lpstr>
      <vt:lpstr>Current Status</vt:lpstr>
      <vt:lpstr>Preventing a COVID-19 Spread in the Workplace</vt:lpstr>
      <vt:lpstr>COVID Prevention: Hygiene, cleaning, and disinfecting</vt:lpstr>
      <vt:lpstr>COVID Prevention:  PPE and Other Protections</vt:lpstr>
      <vt:lpstr>COVID Prevention:  Staffing Considerations</vt:lpstr>
      <vt:lpstr>COVID Prevention:  Screening for Employees and Visitors</vt:lpstr>
      <vt:lpstr>COVID Prevention:  Temperature Checks</vt:lpstr>
      <vt:lpstr>Responding to COVID-19 Infection in the Workplace</vt:lpstr>
      <vt:lpstr>COVID Response:  Cleaning and Disinfecting</vt:lpstr>
      <vt:lpstr>COVID Response:  Reporting and recordkeeping requirements</vt:lpstr>
      <vt:lpstr>COVID Response:  Informing Workforce</vt:lpstr>
      <vt:lpstr>Key Takeaways</vt:lpstr>
      <vt:lpstr>Questions and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2020-04-03T13:45:28Z</dcterms:created>
  <dcterms:modified xsi:type="dcterms:W3CDTF">2020-04-03T13:46:24Z</dcterms:modified>
</cp:coreProperties>
</file>