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embeddedFontLst>
    <p:embeddedFont>
      <p:font typeface="USRCOM+Calibri-Light"/>
      <p:regular r:id="rId32"/>
    </p:embeddedFont>
    <p:embeddedFont>
      <p:font typeface="NLUNIH+ArialMT"/>
      <p:regular r:id="rId33"/>
    </p:embeddedFont>
    <p:embeddedFont>
      <p:font typeface="VOICKT+Calibri-Light,Italic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tableStyles" Target="tableStyles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presProps" Target="presProps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6" Type="http://schemas.openxmlformats.org/officeDocument/2006/relationships/slide" Target="slides/slide1.xml"/><Relationship Id="rId37" Type="http://schemas.openxmlformats.org/officeDocument/2006/relationships/customXml" Target="../customXml/item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viewProps" Target="viewProps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hyperlink" Target="https://www.cdc.gov/coronavirus/2019-ncov/vaccines/How-Do-I-Get-a-COVID-19-Vaccine.html" TargetMode="External" /><Relationship Id="rId4" Type="http://schemas.openxmlformats.org/officeDocument/2006/relationships/hyperlink" Target="https://www.cdc.gov/coronavirus/2019-ncov/vaccines/keythingstoknow.html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248" y="1733000"/>
            <a:ext cx="1808616" cy="1094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Presenter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2000"/>
              </a:lnSpc>
              <a:spcBef>
                <a:spcPts val="1160"/>
              </a:spcBef>
              <a:spcAft>
                <a:spcPts val="0"/>
              </a:spcAft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2000"/>
              </a:lnSpc>
              <a:spcBef>
                <a:spcPts val="1109"/>
              </a:spcBef>
              <a:spcAft>
                <a:spcPts val="0"/>
              </a:spcAft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Date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5250" y="3229740"/>
            <a:ext cx="3928591" cy="188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OSHA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</a:p>
          <a:p>
            <a:pPr marL="0" marR="0">
              <a:lnSpc>
                <a:spcPts val="4600"/>
              </a:lnSpc>
              <a:spcBef>
                <a:spcPts val="367"/>
              </a:spcBef>
              <a:spcAft>
                <a:spcPts val="0"/>
              </a:spcAft>
            </a:pP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Vaccine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ETS</a:t>
            </a:r>
          </a:p>
          <a:p>
            <a:pPr marL="0" marR="0">
              <a:lnSpc>
                <a:spcPts val="4600"/>
              </a:lnSpc>
              <a:spcBef>
                <a:spcPts val="317"/>
              </a:spcBef>
              <a:spcAft>
                <a:spcPts val="0"/>
              </a:spcAft>
            </a:pP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1053544"/>
            <a:ext cx="6365459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are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Effective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639806"/>
            <a:ext cx="10339961" cy="811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  <a:p>
            <a:pPr marL="0" marR="0">
              <a:lnSpc>
                <a:spcPts val="2178"/>
              </a:lnSpc>
              <a:spcBef>
                <a:spcPts val="305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19-vaccines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spreading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causes</a:t>
            </a:r>
          </a:p>
          <a:p>
            <a:pPr marL="2286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Learn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vaccines.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3458666"/>
            <a:ext cx="10435597" cy="32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adults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seriously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ill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3788358"/>
            <a:ext cx="10922632" cy="1665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approximately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28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old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United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States,</a:t>
            </a:r>
          </a:p>
          <a:p>
            <a:pPr marL="2286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nearly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cases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pandemic.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</a:t>
            </a:r>
          </a:p>
          <a:p>
            <a:pPr marL="22860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sick,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require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hospitalization,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died.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2286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underlying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illness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underlying</a:t>
            </a:r>
          </a:p>
          <a:p>
            <a:pPr marL="2286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conditions.</a:t>
            </a:r>
          </a:p>
          <a:p>
            <a:pPr marL="0" marR="0">
              <a:lnSpc>
                <a:spcPts val="2178"/>
              </a:lnSpc>
              <a:spcBef>
                <a:spcPts val="305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serious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short-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long-term</a:t>
            </a:r>
          </a:p>
          <a:p>
            <a:pPr marL="22860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complications.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5461202"/>
            <a:ext cx="11010614" cy="5253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everyone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families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communities,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friends</a:t>
            </a:r>
          </a:p>
          <a:p>
            <a:pPr marL="22860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eligible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illness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COVID-19.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1053544"/>
            <a:ext cx="878211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Efficacy,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Safety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&amp;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479395"/>
            <a:ext cx="534303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2835527"/>
            <a:ext cx="10808575" cy="611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resume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pandemic.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However,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mask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indoors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public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substantial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transmission.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3511167"/>
            <a:ext cx="10800460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moderately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severely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immunocompromised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recommended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(i.e.,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Pfizer-BioNTech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Moderna).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4186807"/>
            <a:ext cx="10909442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Unlike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medications,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dosage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weight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age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184" y="4862447"/>
            <a:ext cx="10093819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vaccines,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flu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time.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184" y="5263767"/>
            <a:ext cx="9820552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EMPLOYERS: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provide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employees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copy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following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CDC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publication: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https://www.cdc.gov/coronavirus/2019-ncov/vaccines/keythingstoknow.html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071" y="985096"/>
            <a:ext cx="9362263" cy="1306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How</a:t>
            </a:r>
            <a:r>
              <a:rPr dirty="0" sz="4800" spc="-2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8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Company</a:t>
            </a:r>
            <a:r>
              <a:rPr dirty="0" sz="4800" spc="-117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48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Name</a:t>
            </a:r>
            <a:r>
              <a:rPr dirty="0" sz="4800" spc="-267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is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Implementing</a:t>
            </a:r>
          </a:p>
          <a:p>
            <a:pPr marL="0" marR="0">
              <a:lnSpc>
                <a:spcPts val="4800"/>
              </a:lnSpc>
              <a:spcBef>
                <a:spcPts val="383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the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6468" y="3997662"/>
            <a:ext cx="9580965" cy="72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24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policy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comply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reviewing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today.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0999" y="956140"/>
            <a:ext cx="4317843" cy="1015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Employee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Vaccination</a:t>
            </a:r>
          </a:p>
          <a:p>
            <a:pPr marL="0" marR="0">
              <a:lnSpc>
                <a:spcPts val="3700"/>
              </a:lnSpc>
              <a:spcBef>
                <a:spcPts val="295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Records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158" y="2430409"/>
            <a:ext cx="4065466" cy="885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dirty="0" sz="20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2000" spc="-34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employees.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158" y="3380369"/>
            <a:ext cx="4534803" cy="885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employee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acceptable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status,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whether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9358" y="4266829"/>
            <a:ext cx="3823841" cy="1625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</a:p>
          <a:p>
            <a:pPr marL="0" marR="0">
              <a:lnSpc>
                <a:spcPts val="229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Partially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vaccinated.</a:t>
            </a:r>
          </a:p>
          <a:p>
            <a:pPr marL="0" marR="0">
              <a:lnSpc>
                <a:spcPts val="229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Unvaccinated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religious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reasons.</a:t>
            </a:r>
          </a:p>
          <a:p>
            <a:pPr marL="0" marR="0">
              <a:lnSpc>
                <a:spcPts val="229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Unvaccinated.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4402" y="1188080"/>
            <a:ext cx="8595777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USRCOM+Calibri-Light"/>
                <a:cs typeface="USRCOM+Calibri-Light"/>
              </a:rPr>
              <a:t>Employee</a:t>
            </a:r>
            <a:r>
              <a:rPr dirty="0" sz="5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5400">
                <a:solidFill>
                  <a:srgbClr val="000000"/>
                </a:solidFill>
                <a:latin typeface="USRCOM+Calibri-Light"/>
                <a:cs typeface="USRCOM+Calibri-Light"/>
              </a:rPr>
              <a:t>Vaccination</a:t>
            </a:r>
            <a:r>
              <a:rPr dirty="0" sz="5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5400">
                <a:solidFill>
                  <a:srgbClr val="000000"/>
                </a:solidFill>
                <a:latin typeface="USRCOM+Calibri-Light"/>
                <a:cs typeface="USRCOM+Calibri-Light"/>
              </a:rPr>
              <a:t>Records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744" y="2035259"/>
            <a:ext cx="5202807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Acceptable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status: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37944" y="2391367"/>
            <a:ext cx="8994173" cy="1108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immunization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pharmacy.</a:t>
            </a:r>
          </a:p>
          <a:p>
            <a:pPr marL="0" marR="0">
              <a:lnSpc>
                <a:spcPts val="27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COVID–19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Card.</a:t>
            </a:r>
          </a:p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documenting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7944" y="3459691"/>
            <a:ext cx="8771075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immunization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public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health,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tribal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66544" y="3805374"/>
            <a:ext cx="441546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immunization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system.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37944" y="4108407"/>
            <a:ext cx="8787742" cy="981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official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documentation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date(s)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administered,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care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professional(s)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clinic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site(s)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administering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vaccine(s).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7944" y="5049731"/>
            <a:ext cx="9390701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case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lost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damaged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status,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signed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66544" y="5395414"/>
            <a:ext cx="4438022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dated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30454" y="1229092"/>
            <a:ext cx="322465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Record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Requests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0451" y="2217332"/>
            <a:ext cx="4203081" cy="1712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entitled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spc="-1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2400" spc="-36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maintaining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comply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30451" y="3990252"/>
            <a:ext cx="4107649" cy="1383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(describe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procedures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be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used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requesting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records).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953204"/>
            <a:ext cx="8562666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Company</a:t>
            </a:r>
            <a:r>
              <a:rPr dirty="0" sz="4600" spc="-113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46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Name’s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Vaccination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600">
                <a:solidFill>
                  <a:srgbClr val="000000"/>
                </a:solidFill>
                <a:latin typeface="USRCOM+Calibri-Light"/>
                <a:cs typeface="USRCOM+Calibri-Light"/>
              </a:rPr>
              <a:t>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100" y="3963178"/>
            <a:ext cx="9537248" cy="72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company’s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vaccination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policies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procedures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established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implement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ETS.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0999" y="956140"/>
            <a:ext cx="4513299" cy="1015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Paid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Leave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and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Time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to</a:t>
            </a:r>
          </a:p>
          <a:p>
            <a:pPr marL="0" marR="0">
              <a:lnSpc>
                <a:spcPts val="3700"/>
              </a:lnSpc>
              <a:spcBef>
                <a:spcPts val="295"/>
              </a:spcBef>
              <a:spcAft>
                <a:spcPts val="0"/>
              </a:spcAft>
            </a:pPr>
            <a:r>
              <a:rPr dirty="0" sz="3700">
                <a:solidFill>
                  <a:srgbClr val="000000"/>
                </a:solidFill>
                <a:latin typeface="USRCOM+Calibri-Light"/>
                <a:cs typeface="USRCOM+Calibri-Light"/>
              </a:rPr>
              <a:t>Recover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158" y="2525659"/>
            <a:ext cx="4447700" cy="1434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dirty="0" sz="20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2000" spc="-34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hours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paid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time,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travel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time,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regular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receive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158" y="4024259"/>
            <a:ext cx="4418479" cy="1434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dirty="0" sz="20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2000" spc="-34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provided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reasonable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paid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sick</a:t>
            </a:r>
          </a:p>
          <a:p>
            <a:pPr marL="22860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leave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recover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side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experienced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58" y="5522858"/>
            <a:ext cx="4311761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company’s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policy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“reasonable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paid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sick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ff0000"/>
                </a:solidFill>
                <a:latin typeface="Calibri"/>
                <a:cs typeface="Calibri"/>
              </a:rPr>
              <a:t>leave”.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1003374"/>
            <a:ext cx="9094989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Company</a:t>
            </a:r>
            <a:r>
              <a:rPr dirty="0" sz="4200" spc="-102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42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Name’s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Testing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100" y="2941591"/>
            <a:ext cx="9873160" cy="52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750" spc="7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offering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option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coverings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unvaccinated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employees,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company’s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COVID-19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policies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procedures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established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implement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ETS.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2300" y="3471435"/>
            <a:ext cx="9288660" cy="52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750" spc="7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Employers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ensure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who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fully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vaccinated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reports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least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</a:p>
          <a:p>
            <a:pPr marL="22860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seven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workplace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individuals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(e.g.,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coworkers,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customers)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present: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9500" y="4001279"/>
            <a:ext cx="9008614" cy="823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750" spc="7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least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seven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days;</a:t>
            </a:r>
          </a:p>
          <a:p>
            <a:pPr marL="0" marR="0">
              <a:lnSpc>
                <a:spcPts val="1955"/>
              </a:lnSpc>
              <a:spcBef>
                <a:spcPts val="276"/>
              </a:spcBef>
              <a:spcAft>
                <a:spcPts val="0"/>
              </a:spcAft>
            </a:pPr>
            <a:r>
              <a:rPr dirty="0" sz="17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750" spc="7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provides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documentation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recent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later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than</a:t>
            </a:r>
          </a:p>
          <a:p>
            <a:pPr marL="22860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7th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following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date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provided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result.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2300" y="4827795"/>
            <a:ext cx="9598530" cy="52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750" spc="7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Employers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ensure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these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unvaccinated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employees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tested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least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every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seven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calendar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days,</a:t>
            </a:r>
          </a:p>
          <a:p>
            <a:pPr marL="22860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regardless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libri"/>
                <a:cs typeface="Calibri"/>
              </a:rPr>
              <a:t>schedule.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071" y="1078267"/>
            <a:ext cx="4687162" cy="69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Notifying</a:t>
            </a:r>
            <a:r>
              <a:rPr dirty="0" sz="2500" spc="1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Company</a:t>
            </a:r>
            <a:r>
              <a:rPr dirty="0" sz="2500" spc="-6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25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Name</a:t>
            </a:r>
            <a:r>
              <a:rPr dirty="0" sz="2500" spc="-166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of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a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Positive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Test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or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6469" y="2618901"/>
            <a:ext cx="4853163" cy="825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company’s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policy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procedures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employees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provide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notice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positive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</a:p>
          <a:p>
            <a:pPr marL="228600" marR="0">
              <a:lnSpc>
                <a:spcPts val="1400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licensed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provider.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Per</a:t>
            </a:r>
          </a:p>
          <a:p>
            <a:pPr marL="228600" marR="0">
              <a:lnSpc>
                <a:spcPts val="1400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ETS: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3669" y="3450497"/>
            <a:ext cx="4502584" cy="2680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who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positive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notify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</a:p>
          <a:p>
            <a:pPr marL="228600" marR="0">
              <a:lnSpc>
                <a:spcPts val="1400"/>
              </a:lnSpc>
              <a:spcBef>
                <a:spcPts val="112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‘‘promptly.’’</a:t>
            </a:r>
          </a:p>
          <a:p>
            <a:pPr marL="0" marR="0">
              <a:lnSpc>
                <a:spcPts val="1619"/>
              </a:lnSpc>
              <a:spcBef>
                <a:spcPts val="399"/>
              </a:spcBef>
              <a:spcAft>
                <a:spcPts val="0"/>
              </a:spcAft>
            </a:pPr>
            <a:r>
              <a:rPr dirty="0" sz="1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employees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who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workplace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they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receive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positive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diagnosis,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‘‘promptly’’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notifying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means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notifying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soon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practicable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</a:p>
          <a:p>
            <a:pPr marL="228600" marR="0">
              <a:lnSpc>
                <a:spcPts val="1400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scheduled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start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shift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return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work.</a:t>
            </a:r>
          </a:p>
          <a:p>
            <a:pPr marL="0" marR="0">
              <a:lnSpc>
                <a:spcPts val="1619"/>
              </a:lnSpc>
              <a:spcBef>
                <a:spcPts val="349"/>
              </a:spcBef>
              <a:spcAft>
                <a:spcPts val="0"/>
              </a:spcAft>
            </a:pPr>
            <a:r>
              <a:rPr dirty="0" sz="14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event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workplace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receive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positive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result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</a:p>
          <a:p>
            <a:pPr marL="228600" marR="0">
              <a:lnSpc>
                <a:spcPts val="1400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COVID–19,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‘‘promptly’’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notifying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means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notifying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soon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safely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possible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while</a:t>
            </a:r>
          </a:p>
          <a:p>
            <a:pPr marL="228600" marR="0">
              <a:lnSpc>
                <a:spcPts val="1400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avoiding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exposing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individuals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 i="1">
                <a:solidFill>
                  <a:srgbClr val="ff0000"/>
                </a:solidFill>
                <a:latin typeface="Calibri"/>
                <a:cs typeface="Calibri"/>
              </a:rPr>
              <a:t>workplace</a:t>
            </a:r>
            <a:r>
              <a:rPr dirty="0" sz="1400" i="1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6223" y="1340280"/>
            <a:ext cx="3606782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About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the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800">
                <a:solidFill>
                  <a:srgbClr val="000000"/>
                </a:solidFill>
                <a:latin typeface="USRCOM+Calibri-Light"/>
                <a:cs typeface="USRCOM+Calibri-Light"/>
              </a:rPr>
              <a:t>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701" y="2949993"/>
            <a:ext cx="5601165" cy="1434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September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9,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White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House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issued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Order(EO)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requiring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companies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mandate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vaccinations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(with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religious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exemptions)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weekly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tests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masks.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701" y="4448593"/>
            <a:ext cx="5661758" cy="885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Occupational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Administration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(OSHA)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published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Emergency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Temporary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Standard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(ETS)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implement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EO.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30454" y="735316"/>
            <a:ext cx="3889515" cy="989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Company</a:t>
            </a:r>
            <a:r>
              <a:rPr dirty="0" sz="3600" spc="-88">
                <a:solidFill>
                  <a:srgbClr val="ff0000"/>
                </a:solidFill>
                <a:latin typeface="VOICKT+Calibri-Light,Italic"/>
                <a:cs typeface="VOICKT+Calibri-Light,Italic"/>
              </a:rPr>
              <a:t> </a:t>
            </a:r>
            <a:r>
              <a:rPr dirty="0" sz="3600">
                <a:solidFill>
                  <a:srgbClr val="ff0000"/>
                </a:solidFill>
                <a:latin typeface="VOICKT+Calibri-Light,Italic"/>
                <a:cs typeface="VOICKT+Calibri-Light,Italic"/>
              </a:rPr>
              <a:t>Name’s</a:t>
            </a:r>
          </a:p>
          <a:p>
            <a:pPr marL="0" marR="0">
              <a:lnSpc>
                <a:spcPts val="3600"/>
              </a:lnSpc>
              <a:spcBef>
                <a:spcPts val="28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Face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Covering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600">
                <a:solidFill>
                  <a:srgbClr val="000000"/>
                </a:solidFill>
                <a:latin typeface="USRCOM+Calibri-Light"/>
                <a:cs typeface="USRCOM+Calibri-Light"/>
              </a:rPr>
              <a:t>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0451" y="2255906"/>
            <a:ext cx="203531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9051" y="2283346"/>
            <a:ext cx="3928234" cy="630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offering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option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coverings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unvaccinated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employees,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company’s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covering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policies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procedures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established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implement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ETS.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100"/>
              </a:lnSpc>
              <a:spcBef>
                <a:spcPts val="87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ETS,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wear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covering,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except: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7651" y="2922910"/>
            <a:ext cx="203531" cy="931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  <a:p>
            <a:pPr marL="0" marR="0">
              <a:lnSpc>
                <a:spcPts val="1284"/>
              </a:lnSpc>
              <a:spcBef>
                <a:spcPts val="1591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  <a:p>
            <a:pPr marL="0" marR="0">
              <a:lnSpc>
                <a:spcPts val="1284"/>
              </a:lnSpc>
              <a:spcBef>
                <a:spcPts val="1541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16251" y="2950350"/>
            <a:ext cx="3433836" cy="328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alone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spc="248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room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floor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ceiling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walls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closed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door.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16251" y="3315602"/>
            <a:ext cx="3435372" cy="328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limited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while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eating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drinking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workplace.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16251" y="3680854"/>
            <a:ext cx="3475799" cy="328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limited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identification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purposes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compliance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safety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security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requirements.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87651" y="4018666"/>
            <a:ext cx="203531" cy="415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  <a:p>
            <a:pPr marL="0" marR="0">
              <a:lnSpc>
                <a:spcPts val="1284"/>
              </a:lnSpc>
              <a:spcBef>
                <a:spcPts val="403"/>
              </a:spcBef>
              <a:spcAft>
                <a:spcPts val="0"/>
              </a:spcAft>
            </a:pPr>
            <a:r>
              <a:rPr dirty="0" sz="11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16251" y="4046106"/>
            <a:ext cx="33033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wearing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respirator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facemask.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16251" y="4260482"/>
            <a:ext cx="3563756" cy="108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show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coverings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infeasible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creates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greater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hazard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would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excuse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compliance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paragraph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(e.g.,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see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employee’s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mouth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reasons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related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job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duties,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employee’s</a:t>
            </a:r>
          </a:p>
          <a:p>
            <a:pPr marL="0" marR="0">
              <a:lnSpc>
                <a:spcPts val="1100"/>
              </a:lnSpc>
              <a:spcBef>
                <a:spcPts val="3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uncovered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mouth,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face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covering</a:t>
            </a:r>
          </a:p>
          <a:p>
            <a:pPr marL="0" marR="0">
              <a:lnSpc>
                <a:spcPts val="1100"/>
              </a:lnSpc>
              <a:spcBef>
                <a:spcPts val="88"/>
              </a:spcBef>
              <a:spcAft>
                <a:spcPts val="0"/>
              </a:spcAft>
            </a:pP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presents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serious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injury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0000"/>
                </a:solidFill>
                <a:latin typeface="Calibri"/>
                <a:cs typeface="Calibri"/>
              </a:rPr>
              <a:t>employee).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93559" y="692621"/>
            <a:ext cx="5824306" cy="1054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protected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retaliation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engaging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protected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OSHA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statute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regulation.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3559" y="1807173"/>
            <a:ext cx="3366692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protected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5057" y="2214775"/>
            <a:ext cx="2934270" cy="1411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USRCOM+Calibri-Light"/>
                <a:cs typeface="USRCOM+Calibri-Light"/>
              </a:rPr>
              <a:t>Protection</a:t>
            </a:r>
          </a:p>
          <a:p>
            <a:pPr marL="0" marR="0">
              <a:lnSpc>
                <a:spcPts val="5200"/>
              </a:lnSpc>
              <a:spcBef>
                <a:spcPts val="416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USRCOM+Calibri-Light"/>
                <a:cs typeface="USRCOM+Calibri-Light"/>
              </a:rPr>
              <a:t>from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0759" y="2199857"/>
            <a:ext cx="261332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9359" y="2252933"/>
            <a:ext cx="133975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Discipline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50759" y="2592541"/>
            <a:ext cx="4389290" cy="1117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Reducing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hours</a:t>
            </a:r>
          </a:p>
          <a:p>
            <a:pPr marL="0" marR="0">
              <a:lnSpc>
                <a:spcPts val="2737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Reassignment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desirable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position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5057" y="3641239"/>
            <a:ext cx="3010693" cy="1411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USRCOM+Calibri-Light"/>
                <a:cs typeface="USRCOM+Calibri-Light"/>
              </a:rPr>
              <a:t>Employer</a:t>
            </a:r>
          </a:p>
          <a:p>
            <a:pPr marL="0" marR="0">
              <a:lnSpc>
                <a:spcPts val="5200"/>
              </a:lnSpc>
              <a:spcBef>
                <a:spcPts val="416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USRCOM+Calibri-Light"/>
                <a:cs typeface="USRCOM+Calibri-Light"/>
              </a:rPr>
              <a:t>Retaliation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50759" y="3707094"/>
            <a:ext cx="5317050" cy="2168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Denying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overtime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promotion</a:t>
            </a:r>
          </a:p>
          <a:p>
            <a:pPr marL="0" marR="0">
              <a:lnSpc>
                <a:spcPts val="2737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Intimidation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harassment</a:t>
            </a:r>
          </a:p>
          <a:p>
            <a:pPr marL="0" marR="0">
              <a:lnSpc>
                <a:spcPts val="2737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stop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raising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concerns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possible</a:t>
            </a:r>
          </a:p>
          <a:p>
            <a:pPr marL="228600" marR="0">
              <a:lnSpc>
                <a:spcPts val="240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violation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engaging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protected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activity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78322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Laws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Against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Employer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Retaliation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4545" y="2058265"/>
            <a:ext cx="8205335" cy="1001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Prohibits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employers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discharging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manner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discriminating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work-related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injury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illness.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122" y="2260484"/>
            <a:ext cx="1972940" cy="59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0564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</a:p>
          <a:p>
            <a:pPr marL="0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1904.35(b)(1)(iv)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4545" y="3535680"/>
            <a:ext cx="8033479" cy="1001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Prohibits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employers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discriminating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exercising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rights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under,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result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actions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6980" y="3737900"/>
            <a:ext cx="1837190" cy="59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11(c)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191110" marR="0">
              <a:lnSpc>
                <a:spcPts val="210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OSH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Act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4545" y="5090697"/>
            <a:ext cx="8165182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Protects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retaliation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filing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occupational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complaint,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work-related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injury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illness,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otherwise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exercising</a:t>
            </a:r>
          </a:p>
          <a:p>
            <a:pPr marL="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rights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afforded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OSH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Act.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980" y="5216675"/>
            <a:ext cx="1837190" cy="592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11(c)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191110" marR="0">
              <a:lnSpc>
                <a:spcPts val="2100"/>
              </a:lnSpc>
              <a:spcBef>
                <a:spcPts val="168"/>
              </a:spcBef>
              <a:spcAft>
                <a:spcPts val="0"/>
              </a:spcAft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OSH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Act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0999" y="935201"/>
            <a:ext cx="4016923" cy="104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Criminal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Penalties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-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Knowingly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Supplying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False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Statements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Or</a:t>
            </a:r>
          </a:p>
          <a:p>
            <a:pPr marL="0" marR="0">
              <a:lnSpc>
                <a:spcPts val="25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USRCOM+Calibri-Light"/>
                <a:cs typeface="USRCOM+Calibri-Light"/>
              </a:rPr>
              <a:t>Documentation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241" y="3192374"/>
            <a:ext cx="4384620" cy="1929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0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false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submit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false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266241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records,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criminal</a:t>
            </a:r>
          </a:p>
          <a:p>
            <a:pPr marL="135247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penalties,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fines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1536055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jail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time.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071" y="1035267"/>
            <a:ext cx="9178556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Criminal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Penalties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-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Knowingly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Supplying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False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Statements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Or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USRCOM+Calibri-Light"/>
                <a:cs typeface="USRCOM+Calibri-Light"/>
              </a:rPr>
              <a:t>Documentation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6468" y="2909322"/>
            <a:ext cx="9856421" cy="1273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U.S.C.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1001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fines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$250,000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imprisonment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person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‘‘in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matter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jurisdiction’’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branch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U.S.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‘‘knowingly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willfully’’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engages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following: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3668" y="4143254"/>
            <a:ext cx="9430049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Falsifies,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conceals,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covers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trick,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scheme,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material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3668" y="4488938"/>
            <a:ext cx="9271539" cy="1640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fact;</a:t>
            </a:r>
          </a:p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materially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false,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fictitious,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fraudulent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representation;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27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false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writing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document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knowing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contain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materially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false,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fictitious,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fraudulent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entry.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4402" y="1439173"/>
            <a:ext cx="8768275" cy="1147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Criminal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Penalties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-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Knowingly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Supplying</a:t>
            </a:r>
          </a:p>
          <a:p>
            <a:pPr marL="0" marR="0">
              <a:lnSpc>
                <a:spcPts val="4200"/>
              </a:lnSpc>
              <a:spcBef>
                <a:spcPts val="336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False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Statements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Or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4200">
                <a:solidFill>
                  <a:srgbClr val="000000"/>
                </a:solidFill>
                <a:latin typeface="USRCOM+Calibri-Light"/>
                <a:cs typeface="USRCOM+Calibri-Light"/>
              </a:rPr>
              <a:t>Documentation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0744" y="2814312"/>
            <a:ext cx="9234913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17(g)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Act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fines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$10,000,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imprisonment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six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months,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both,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anyone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who: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37944" y="4090920"/>
            <a:ext cx="9161211" cy="154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‘‘knowingly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false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statement,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representation,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certification’’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application,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record,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report,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plan,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document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‘‘filed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maintained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pursuant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chapter.’’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071" y="977927"/>
            <a:ext cx="3657637" cy="90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Questions</a:t>
            </a: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or</a:t>
            </a: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Further</a:t>
            </a:r>
          </a:p>
          <a:p>
            <a:pPr marL="0" marR="0">
              <a:lnSpc>
                <a:spcPts val="3300"/>
              </a:lnSpc>
              <a:spcBef>
                <a:spcPts val="263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USRCOM+Calibri-Light"/>
                <a:cs typeface="USRCOM+Calibri-Light"/>
              </a:rPr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6469" y="2233945"/>
            <a:ext cx="4471913" cy="554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information,</a:t>
            </a:r>
          </a:p>
          <a:p>
            <a:pPr marL="2286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please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contact: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3669" y="2791221"/>
            <a:ext cx="1445713" cy="92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Name,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Title</a:t>
            </a:r>
          </a:p>
          <a:p>
            <a:pPr marL="0" marR="0">
              <a:lnSpc>
                <a:spcPts val="2066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Email</a:t>
            </a:r>
          </a:p>
          <a:p>
            <a:pPr marL="0" marR="0">
              <a:lnSpc>
                <a:spcPts val="2066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Phone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6469" y="3785885"/>
            <a:ext cx="4721079" cy="1048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Company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Name’s</a:t>
            </a:r>
            <a:r>
              <a:rPr dirty="0" sz="1800" spc="-116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policies</a:t>
            </a:r>
          </a:p>
          <a:p>
            <a:pPr marL="228600" marR="0">
              <a:lnSpc>
                <a:spcPts val="1800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implementing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OSHA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ETS</a:t>
            </a:r>
          </a:p>
          <a:p>
            <a:pPr marL="22860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presentation,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please</a:t>
            </a:r>
          </a:p>
          <a:p>
            <a:pPr marL="22860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contact: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3669" y="4836936"/>
            <a:ext cx="1445713" cy="928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Name,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Title</a:t>
            </a:r>
          </a:p>
          <a:p>
            <a:pPr marL="0" marR="0">
              <a:lnSpc>
                <a:spcPts val="2066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Email</a:t>
            </a:r>
          </a:p>
          <a:p>
            <a:pPr marL="0" marR="0">
              <a:lnSpc>
                <a:spcPts val="2066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850">
                <a:solidFill>
                  <a:srgbClr val="ff0000"/>
                </a:solidFill>
                <a:latin typeface="NLUNIH+ArialMT"/>
                <a:cs typeface="NLUNIH+ArialMT"/>
              </a:rPr>
              <a:t>•</a:t>
            </a:r>
            <a:r>
              <a:rPr dirty="0" sz="1850" spc="6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libri"/>
                <a:cs typeface="Calibri"/>
              </a:rPr>
              <a:t>Phone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1053544"/>
            <a:ext cx="878211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Efficacy,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Safety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&amp;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495458"/>
            <a:ext cx="58620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2875077"/>
            <a:ext cx="10793493" cy="66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Everyone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ages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5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older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can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get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vaccinated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COVID-19.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Learn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how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to</a:t>
            </a:r>
            <a:r>
              <a:rPr dirty="0" sz="2200" spc="15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find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COVID-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19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3605582"/>
            <a:ext cx="11034929" cy="66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helping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causes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variants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currently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circulating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(e.g.,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Delta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variant).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4336086"/>
            <a:ext cx="10999719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benefits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outweigh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risks,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rare.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184" y="4764838"/>
            <a:ext cx="10556884" cy="66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routine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side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occur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vaccination.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away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days.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184" y="5495342"/>
            <a:ext cx="6215510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200" spc="-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CDC’s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2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website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532336"/>
            <a:ext cx="8399953" cy="1041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What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We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Know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about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How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Well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</a:p>
          <a:p>
            <a:pPr marL="0" marR="0">
              <a:lnSpc>
                <a:spcPts val="380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Are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Working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687735"/>
            <a:ext cx="58620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3067356"/>
            <a:ext cx="10890942" cy="1573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reduces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potentially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complications.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currently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authorized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United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States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helped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adults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illness,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</a:p>
          <a:p>
            <a:pPr marL="2286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settings.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far,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looked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real-world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studies)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well.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4703116"/>
            <a:ext cx="10994118" cy="1271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(Pfizer-BioNTech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Moderna)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longer.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CDC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continue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Johnson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Johnson’s</a:t>
            </a:r>
          </a:p>
          <a:p>
            <a:pPr marL="2286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Janssen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(J&amp;J/Janssen)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real-world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conditions.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637370"/>
            <a:ext cx="9177345" cy="936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So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Far,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Research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on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mRNA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Vaccine</a:t>
            </a:r>
          </a:p>
          <a:p>
            <a:pPr marL="0" marR="0">
              <a:lnSpc>
                <a:spcPts val="3400"/>
              </a:lnSpc>
              <a:spcBef>
                <a:spcPts val="272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Effectiveness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in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Real-World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Conditions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Is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Reassuring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838612"/>
            <a:ext cx="58620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3218232"/>
            <a:ext cx="10910053" cy="1271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offer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similar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real-world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settings,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reducing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illness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90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percent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</a:p>
          <a:p>
            <a:pPr marL="2286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4552239"/>
            <a:ext cx="10942386" cy="1271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addition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providing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increasing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infections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symptoms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(asymptomatic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infections).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spread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overall,</a:t>
            </a:r>
          </a:p>
          <a:p>
            <a:pPr marL="2286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helping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you.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532336"/>
            <a:ext cx="8691444" cy="1041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Research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Suggests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That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for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mRNA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</a:p>
          <a:p>
            <a:pPr marL="0" marR="0">
              <a:lnSpc>
                <a:spcPts val="380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Vaccines,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Two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Doses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Are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Better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than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One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3354740"/>
            <a:ext cx="58620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3734360"/>
            <a:ext cx="10961476" cy="1573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Real-world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receiving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term.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doses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</a:p>
          <a:p>
            <a:pPr marL="228600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dose.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receive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benefit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vaccination,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recommended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doses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637370"/>
            <a:ext cx="8855208" cy="936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Vaccines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Help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Protect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against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Severe</a:t>
            </a:r>
          </a:p>
          <a:p>
            <a:pPr marL="0" marR="0">
              <a:lnSpc>
                <a:spcPts val="3400"/>
              </a:lnSpc>
              <a:spcBef>
                <a:spcPts val="272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Illness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with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Vaccine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Breakthrough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400">
                <a:solidFill>
                  <a:srgbClr val="000000"/>
                </a:solidFill>
                <a:latin typeface="USRCOM+Calibri-Light"/>
                <a:cs typeface="USRCOM+Calibri-Light"/>
              </a:rPr>
              <a:t>Cases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521939"/>
            <a:ext cx="4045378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2773631"/>
            <a:ext cx="11046440" cy="904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5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well,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sick,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</a:p>
          <a:p>
            <a:pPr marL="22860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100%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effective.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breakthrough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cases.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However,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suggest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symptoms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illness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hospitalization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eligible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receive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them.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65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outcomes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3987751"/>
            <a:ext cx="10935410" cy="743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5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typically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weeks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vaccination.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weeks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Pfizer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-BioNTech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Moderna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weeks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Johnson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Johnson’s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J&amp;J/Janssen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vaccine.</a:t>
            </a:r>
            <a:r>
              <a:rPr dirty="0" sz="1500" spc="3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possible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could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soon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had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enough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protection.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Keep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taking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precautions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until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vaccinated.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5041852"/>
            <a:ext cx="11014715" cy="1064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5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moderately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severely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compromised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especially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vulnerable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immunity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2-dose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immunocompromised.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CDC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recommends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moderately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severely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compromised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receive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mRNA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28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days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Pfizer-BioNTech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Moderna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intended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improve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immunocompromised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people’s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initial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series.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continue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precautions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recommended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unvaccinated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people,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wearing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well-fitted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mask,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until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advised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otherwise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healthcare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provider.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1053544"/>
            <a:ext cx="437260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Variants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and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862488"/>
            <a:ext cx="58620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3242108"/>
            <a:ext cx="10378333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FDA-authorized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Delta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variants.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3670860"/>
            <a:ext cx="10530400" cy="668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keeping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adults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COVID-19,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getting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sick,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dying.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4401364"/>
            <a:ext cx="10626740" cy="970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maximize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protection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Delta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variant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prevent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possibly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spreading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others,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mask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indoors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public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substantial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transmission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vaccinated.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184" y="5433620"/>
            <a:ext cx="10133300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don’t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against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variants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arise.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78" y="532336"/>
            <a:ext cx="8171631" cy="1041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COVID-19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Vaccines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are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Safe,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Including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for</a:t>
            </a:r>
          </a:p>
          <a:p>
            <a:pPr marL="0" marR="0">
              <a:lnSpc>
                <a:spcPts val="380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Children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Ages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5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Years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and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 </a:t>
            </a:r>
            <a:r>
              <a:rPr dirty="0" sz="3800">
                <a:solidFill>
                  <a:srgbClr val="000000"/>
                </a:solidFill>
                <a:latin typeface="USRCOM+Calibri-Light"/>
                <a:cs typeface="USRCOM+Calibri-Light"/>
              </a:rPr>
              <a:t>Older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184" y="2439832"/>
            <a:ext cx="378584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(CDC):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84" y="2682828"/>
            <a:ext cx="9549513" cy="24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Millions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United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States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received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since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authorized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emergency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FDA.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184" y="2959180"/>
            <a:ext cx="10538862" cy="398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undergone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continue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undergo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intensive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U.S.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history.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Learn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</a:p>
          <a:p>
            <a:pPr marL="228600" marR="0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federal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partners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continuing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closely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monitor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safety.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184" y="3384884"/>
            <a:ext cx="6253101" cy="24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safe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effective.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184" y="3661236"/>
            <a:ext cx="7330924" cy="24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methods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decades.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184" y="3937587"/>
            <a:ext cx="10806934" cy="54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recommending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children,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scientists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trials.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FDA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Pfizer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BioNTech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</a:p>
          <a:p>
            <a:pPr marL="22860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emergency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authorization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full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approval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older.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Learn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marL="22860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developing,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authorizing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approving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184" y="4512644"/>
            <a:ext cx="10351783" cy="398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side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reported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side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ability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daily</a:t>
            </a:r>
          </a:p>
          <a:p>
            <a:pPr marL="22860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activities,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away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days.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184" y="4938348"/>
            <a:ext cx="5377258" cy="24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cause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fertility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problems.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184" y="5214700"/>
            <a:ext cx="10800726" cy="398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benefits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outweigh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risks.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Reports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adverse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events,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allergic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reactions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myocarditis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22860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pericarditis,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rare.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9184" y="5640404"/>
            <a:ext cx="10822060" cy="547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LUNIH+ArialMT"/>
                <a:cs typeface="NLUNIH+ArialMT"/>
              </a:rPr>
              <a:t>•</a:t>
            </a:r>
            <a:r>
              <a:rPr dirty="0" sz="1450" spc="9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Everyone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receives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participate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enrolling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themselves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ages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older</a:t>
            </a:r>
          </a:p>
          <a:p>
            <a:pPr marL="228600" marR="0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v-safe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completing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check-ins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vaccination.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Parents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caregivers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own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enter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  <a:p>
            <a:pPr marL="228600" marR="0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children’s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information.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7CFF3E7087147AE64971C3145F85C" ma:contentTypeVersion="13" ma:contentTypeDescription="Create a new document." ma:contentTypeScope="" ma:versionID="dce54a1c6e7b73c166fd0691cda6e704">
  <xsd:schema xmlns:xsd="http://www.w3.org/2001/XMLSchema" xmlns:xs="http://www.w3.org/2001/XMLSchema" xmlns:p="http://schemas.microsoft.com/office/2006/metadata/properties" xmlns:ns2="db8b4d9d-0e4b-46ec-9231-183801eae115" xmlns:ns3="0d1654e5-77b8-452f-a929-732c81f85c02" targetNamespace="http://schemas.microsoft.com/office/2006/metadata/properties" ma:root="true" ma:fieldsID="c0aa873fb9434a6022e19817b1f68560" ns2:_="" ns3:_="">
    <xsd:import namespace="db8b4d9d-0e4b-46ec-9231-183801eae115"/>
    <xsd:import namespace="0d1654e5-77b8-452f-a929-732c81f85c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b4d9d-0e4b-46ec-9231-183801eae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654e5-77b8-452f-a929-732c81f85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03CB54-EF81-4306-A4EE-090DE625B9D4}"/>
</file>

<file path=customXml/itemProps2.xml><?xml version="1.0" encoding="utf-8"?>
<ds:datastoreItem xmlns:ds="http://schemas.openxmlformats.org/officeDocument/2006/customXml" ds:itemID="{7D771361-4FEB-4FA6-B40A-6F78AE912F1C}"/>
</file>

<file path=customXml/itemProps3.xml><?xml version="1.0" encoding="utf-8"?>
<ds:datastoreItem xmlns:ds="http://schemas.openxmlformats.org/officeDocument/2006/customXml" ds:itemID="{81039ABC-0CC5-4708-A772-0CAA6E517B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2021-12-01T17:35:47Z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0x0101004BC7CFF3E7087147AE64971C3145F85C</vt:lpwstr>
  </property>
</Properties>
</file>